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1" r:id="rId3"/>
    <p:sldMasterId id="2147483699" r:id="rId4"/>
    <p:sldMasterId id="2147483723" r:id="rId5"/>
  </p:sldMasterIdLst>
  <p:notesMasterIdLst>
    <p:notesMasterId r:id="rId56"/>
  </p:notesMasterIdLst>
  <p:sldIdLst>
    <p:sldId id="267"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259" r:id="rId41"/>
    <p:sldId id="266" r:id="rId42"/>
    <p:sldId id="265" r:id="rId43"/>
    <p:sldId id="257" r:id="rId44"/>
    <p:sldId id="258" r:id="rId45"/>
    <p:sldId id="263" r:id="rId46"/>
    <p:sldId id="261" r:id="rId47"/>
    <p:sldId id="262" r:id="rId48"/>
    <p:sldId id="272" r:id="rId49"/>
    <p:sldId id="273" r:id="rId50"/>
    <p:sldId id="274" r:id="rId51"/>
    <p:sldId id="268" r:id="rId52"/>
    <p:sldId id="269" r:id="rId53"/>
    <p:sldId id="270" r:id="rId54"/>
    <p:sldId id="27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autoAdjust="0"/>
    <p:restoredTop sz="94660"/>
  </p:normalViewPr>
  <p:slideViewPr>
    <p:cSldViewPr snapToGrid="0">
      <p:cViewPr>
        <p:scale>
          <a:sx n="108" d="100"/>
          <a:sy n="108" d="100"/>
        </p:scale>
        <p:origin x="71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35226-53E4-4007-8139-165F62D7AC0C}"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41FEA-EC56-4896-BE4C-1A8EF4FB57B5}" type="slidenum">
              <a:rPr lang="en-US" smtClean="0"/>
              <a:t>‹#›</a:t>
            </a:fld>
            <a:endParaRPr lang="en-US"/>
          </a:p>
        </p:txBody>
      </p:sp>
    </p:spTree>
    <p:extLst>
      <p:ext uri="{BB962C8B-B14F-4D97-AF65-F5344CB8AC3E}">
        <p14:creationId xmlns:p14="http://schemas.microsoft.com/office/powerpoint/2010/main" val="2243860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31BDA-81F8-0142-9535-3CF992B6E30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92159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9577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2618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49583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24891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79210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83234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54874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17939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19</a:t>
            </a:fld>
            <a:endParaRPr lang="en-US" sz="1800" kern="0">
              <a:solidFill>
                <a:prstClr val="black"/>
              </a:solidFill>
            </a:endParaRPr>
          </a:p>
        </p:txBody>
      </p:sp>
    </p:spTree>
    <p:extLst>
      <p:ext uri="{BB962C8B-B14F-4D97-AF65-F5344CB8AC3E}">
        <p14:creationId xmlns:p14="http://schemas.microsoft.com/office/powerpoint/2010/main" val="1410549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20</a:t>
            </a:fld>
            <a:endParaRPr lang="en-US" sz="1800" kern="0">
              <a:solidFill>
                <a:prstClr val="black"/>
              </a:solidFill>
            </a:endParaRPr>
          </a:p>
        </p:txBody>
      </p:sp>
    </p:spTree>
    <p:extLst>
      <p:ext uri="{BB962C8B-B14F-4D97-AF65-F5344CB8AC3E}">
        <p14:creationId xmlns:p14="http://schemas.microsoft.com/office/powerpoint/2010/main" val="37765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smtClea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3</a:t>
            </a:fld>
            <a:endParaRPr lang="en-US" sz="1800" kern="0">
              <a:solidFill>
                <a:prstClr val="black"/>
              </a:solidFill>
            </a:endParaRPr>
          </a:p>
        </p:txBody>
      </p:sp>
    </p:spTree>
    <p:extLst>
      <p:ext uri="{BB962C8B-B14F-4D97-AF65-F5344CB8AC3E}">
        <p14:creationId xmlns:p14="http://schemas.microsoft.com/office/powerpoint/2010/main" val="1342310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21</a:t>
            </a:fld>
            <a:endParaRPr lang="en-US" sz="1800" kern="0">
              <a:solidFill>
                <a:prstClr val="black"/>
              </a:solidFill>
            </a:endParaRPr>
          </a:p>
        </p:txBody>
      </p:sp>
    </p:spTree>
    <p:extLst>
      <p:ext uri="{BB962C8B-B14F-4D97-AF65-F5344CB8AC3E}">
        <p14:creationId xmlns:p14="http://schemas.microsoft.com/office/powerpoint/2010/main" val="171792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Talk</a:t>
            </a:r>
            <a:r>
              <a:rPr lang="en-US" sz="900" kern="1200" baseline="0">
                <a:solidFill>
                  <a:schemeClr val="tx1"/>
                </a:solidFill>
                <a:effectLst/>
                <a:latin typeface="Segoe UI Light" pitchFamily="34" charset="0"/>
                <a:ea typeface="+mn-ea"/>
                <a:cs typeface="+mn-cs"/>
              </a:rPr>
              <a:t> about how our teams and product came together.</a:t>
            </a:r>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We’ve taken these Microsoft products which are leading services in their specific part of the mobile development lifecycle and we’ve brought it all together. Into Visual Studio Mobile Center. A mission control for all your apps. A place where all these service seamlessly integrate to make the cycle easier and faster for developers. Developers of all kinds regardless of which platforms their developing for. The value of Mobile Center is reaching developers who aren’t our typical Microsoft customers by providing the highest quality services in the smoothest configuration. We’re giving them an end-to-end solution where they can use all of it or pick what they want, all while driving Azure attachment.</a:t>
            </a: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smtClea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a:solidFill>
                <a:prstClr val="black"/>
              </a:solidFill>
            </a:endParaRPr>
          </a:p>
        </p:txBody>
      </p:sp>
    </p:spTree>
    <p:extLst>
      <p:ext uri="{BB962C8B-B14F-4D97-AF65-F5344CB8AC3E}">
        <p14:creationId xmlns:p14="http://schemas.microsoft.com/office/powerpoint/2010/main" val="68316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23</a:t>
            </a:fld>
            <a:endParaRPr lang="en-US" sz="1800" kern="0">
              <a:solidFill>
                <a:prstClr val="black"/>
              </a:solidFill>
            </a:endParaRPr>
          </a:p>
        </p:txBody>
      </p:sp>
    </p:spTree>
    <p:extLst>
      <p:ext uri="{BB962C8B-B14F-4D97-AF65-F5344CB8AC3E}">
        <p14:creationId xmlns:p14="http://schemas.microsoft.com/office/powerpoint/2010/main" val="499268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24</a:t>
            </a:fld>
            <a:endParaRPr lang="en-US" sz="1800" kern="0">
              <a:solidFill>
                <a:prstClr val="black"/>
              </a:solidFill>
            </a:endParaRPr>
          </a:p>
        </p:txBody>
      </p:sp>
    </p:spTree>
    <p:extLst>
      <p:ext uri="{BB962C8B-B14F-4D97-AF65-F5344CB8AC3E}">
        <p14:creationId xmlns:p14="http://schemas.microsoft.com/office/powerpoint/2010/main" val="552392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Each beacon service supports these pillars</a:t>
            </a:r>
          </a:p>
          <a:p>
            <a:pPr marL="457200" marR="0" lvl="0" indent="-22860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Stand alone + together </a:t>
            </a:r>
          </a:p>
        </p:txBody>
      </p:sp>
    </p:spTree>
    <p:extLst>
      <p:ext uri="{BB962C8B-B14F-4D97-AF65-F5344CB8AC3E}">
        <p14:creationId xmlns:p14="http://schemas.microsoft.com/office/powerpoint/2010/main" val="1306479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26</a:t>
            </a:fld>
            <a:endParaRPr lang="en-US" sz="1800" kern="0">
              <a:solidFill>
                <a:prstClr val="black"/>
              </a:solidFill>
            </a:endParaRPr>
          </a:p>
        </p:txBody>
      </p:sp>
    </p:spTree>
    <p:extLst>
      <p:ext uri="{BB962C8B-B14F-4D97-AF65-F5344CB8AC3E}">
        <p14:creationId xmlns:p14="http://schemas.microsoft.com/office/powerpoint/2010/main" val="65923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31BDA-81F8-0142-9535-3CF992B6E30A}"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015577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28</a:t>
            </a:fld>
            <a:endParaRPr lang="en-US" sz="1800" kern="0">
              <a:solidFill>
                <a:prstClr val="black"/>
              </a:solidFill>
            </a:endParaRPr>
          </a:p>
        </p:txBody>
      </p:sp>
    </p:spTree>
    <p:extLst>
      <p:ext uri="{BB962C8B-B14F-4D97-AF65-F5344CB8AC3E}">
        <p14:creationId xmlns:p14="http://schemas.microsoft.com/office/powerpoint/2010/main" val="198669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31BDA-81F8-0142-9535-3CF992B6E30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28241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30</a:t>
            </a:fld>
            <a:endParaRPr lang="en-US" sz="1800" kern="0">
              <a:solidFill>
                <a:prstClr val="black"/>
              </a:solidFill>
            </a:endParaRPr>
          </a:p>
        </p:txBody>
      </p:sp>
    </p:spTree>
    <p:extLst>
      <p:ext uri="{BB962C8B-B14F-4D97-AF65-F5344CB8AC3E}">
        <p14:creationId xmlns:p14="http://schemas.microsoft.com/office/powerpoint/2010/main" val="179661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58257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852255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9854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77638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6" name="Date Placeholder 5"/>
          <p:cNvSpPr>
            <a:spLocks noGrp="1"/>
          </p:cNvSpPr>
          <p:nvPr>
            <p:ph type="dt" idx="12"/>
          </p:nvPr>
        </p:nvSpPr>
        <p:spPr/>
        <p:txBody>
          <a:bodyPr/>
          <a:lstStyle/>
          <a:p>
            <a:fld id="{90B56DB1-683C-4DCF-A45F-24D3E22FCAA8}" type="datetime8">
              <a:rPr lang="en-US" smtClean="0">
                <a:solidFill>
                  <a:prstClr val="black"/>
                </a:solidFill>
              </a:rPr>
              <a:pPr/>
              <a:t>10/31/17 6:07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496305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We’ve taken these Microsoft products which are leading services in their specific part of the mobile development lifecycle and we’ve brought it all together. Into Visual Studio Mobile Center. A mission control for all your apps. A place where all these service seamlessly integrate to make the cycle easier and faster for developers. Developers of all kinds regardless of which platforms their developing for. The value of Mobile Center is reaching developers who aren’t our typical Microsoft customers by providing the highest quality services in the smoothest configuration. We’re giving them an end-to-end solution where they can use all of it or pick what they want, all while driving Azure attachment.</a:t>
            </a:r>
          </a:p>
        </p:txBody>
      </p:sp>
      <p:sp>
        <p:nvSpPr>
          <p:cNvPr id="4" name="Header Placeholder 3"/>
          <p:cNvSpPr>
            <a:spLocks noGrp="1"/>
          </p:cNvSpPr>
          <p:nvPr>
            <p:ph type="hdr" sz="quarter" idx="10"/>
          </p:nvPr>
        </p:nvSpPr>
        <p:spPr/>
        <p:txBody>
          <a:bodyPr/>
          <a:lstStyle/>
          <a:p>
            <a:pPr>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90EC29EE-A8AD-4CE0-9C0B-116E0D4D7533}" type="datetime8">
              <a:rPr lang="en-US" sz="1800" kern="0">
                <a:solidFill>
                  <a:prstClr val="black"/>
                </a:solidFill>
              </a:rPr>
              <a:pPr>
                <a:defRPr/>
              </a:pPr>
              <a:t>10/31/17 6:07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35</a:t>
            </a:fld>
            <a:endParaRPr lang="en-US" sz="1800" kern="0">
              <a:solidFill>
                <a:prstClr val="black"/>
              </a:solidFill>
            </a:endParaRPr>
          </a:p>
        </p:txBody>
      </p:sp>
    </p:spTree>
    <p:extLst>
      <p:ext uri="{BB962C8B-B14F-4D97-AF65-F5344CB8AC3E}">
        <p14:creationId xmlns:p14="http://schemas.microsoft.com/office/powerpoint/2010/main" val="1957536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10/31/17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934808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10/31/17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9278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E339C5-025F-4498-8CA8-8923F330D612}" type="slidenum">
              <a:rPr lang="en-US" smtClean="0"/>
              <a:t>39</a:t>
            </a:fld>
            <a:endParaRPr lang="en-US"/>
          </a:p>
        </p:txBody>
      </p:sp>
    </p:spTree>
    <p:extLst>
      <p:ext uri="{BB962C8B-B14F-4D97-AF65-F5344CB8AC3E}">
        <p14:creationId xmlns:p14="http://schemas.microsoft.com/office/powerpoint/2010/main" val="3348318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Each build is run on a separate, clean virtual machine and no other user has access to this virtual machine. Once the build is completed, the virtual machine is discarded and all files removed. The files resulting from the build (log files, application files, symbol files) are stored on Mobile Center servers.</a:t>
            </a:r>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10/31/17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668676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10/31/17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248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28657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10/31/17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21413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10/31/17 6:05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529062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involved in mobile app dev?</a:t>
            </a:r>
          </a:p>
          <a:p>
            <a:r>
              <a:rPr lang="en-US" dirty="0"/>
              <a:t>How many of your apps have push notifications?</a:t>
            </a:r>
          </a:p>
          <a:p>
            <a:r>
              <a:rPr lang="en-US" dirty="0"/>
              <a:t>Big point of your mobile apps are to engage user and customers. Push notifications helps do that.</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10/31/17 6:05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827426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Mobile Center Push Notifications is really easy</a:t>
            </a:r>
          </a:p>
          <a:p>
            <a:r>
              <a:rPr lang="en-US" dirty="0"/>
              <a:t> -Just a few lines of code in your app</a:t>
            </a:r>
          </a:p>
          <a:p>
            <a:r>
              <a:rPr lang="en-US" dirty="0"/>
              <a:t> -No need to specify format for Android, iOS or Windows</a:t>
            </a:r>
          </a:p>
          <a:p>
            <a:r>
              <a:rPr lang="en-US" dirty="0"/>
              <a:t> -and I’ll show you how easy it is to target and send notifications to your users</a:t>
            </a:r>
          </a:p>
          <a:p>
            <a:r>
              <a:rPr lang="en-US" dirty="0"/>
              <a:t>Difference in Push Notifications between Notification Hub and MC</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10/31/17 6:05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243422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10/31/17 6:04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685348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10/31/17 6:04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826397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94885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8065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714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3630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E7775A-3DD2-4BCF-9ECB-E29238E52E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741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 Id="rId3" Type="http://schemas.openxmlformats.org/officeDocument/2006/relationships/image" Target="../media/image9.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chemeClr val="bg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Presentation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CB2D62"/>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117"/>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2" y="289513"/>
            <a:ext cx="5378550" cy="1493941"/>
          </a:xfrm>
        </p:spPr>
        <p:txBody>
          <a:bodyPr/>
          <a:lstStyle>
            <a:lvl1pPr>
              <a:defRPr sz="4117">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2" y="828056"/>
            <a:ext cx="5378550" cy="1493941"/>
          </a:xfrm>
        </p:spPr>
        <p:txBody>
          <a:bodyPr/>
          <a:lstStyle>
            <a:lvl1pPr>
              <a:defRPr sz="4117">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2321996"/>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2"/>
          </p:nvPr>
        </p:nvSpPr>
        <p:spPr>
          <a:xfrm>
            <a:off x="269242" y="320508"/>
            <a:ext cx="5378550" cy="507548"/>
          </a:xfrm>
        </p:spPr>
        <p:txBody>
          <a:bodyPr/>
          <a:lstStyle>
            <a:lvl1pPr>
              <a:defRPr sz="2353">
                <a:solidFill>
                  <a:schemeClr val="accent4"/>
                </a:soli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0C0"/>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losing Logo Slide (3)">
    <p:bg>
      <p:bgPr>
        <a:solidFill>
          <a:srgbClr val="5C2D9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rgbClr val="0070C0"/>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FFFFFF"/>
                </a:solidFill>
                <a:cs typeface="Segoe UI" pitchFamily="34" charset="0"/>
              </a:rPr>
              <a:t>© 2015 Microsoft Corporation. All rights reserved. </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823827" y="289515"/>
            <a:ext cx="11098934" cy="510524"/>
          </a:xfrm>
          <a:prstGeom prst="rect">
            <a:avLst/>
          </a:prstGeom>
        </p:spPr>
        <p:txBody>
          <a:bodyPr/>
          <a:lstStyle>
            <a:lvl1pPr marL="0" indent="0">
              <a:buClr>
                <a:schemeClr val="tx1"/>
              </a:buClr>
              <a:buSzPct val="90000"/>
              <a:buFont typeface="Arial" pitchFamily="34" charset="0"/>
              <a:buNone/>
              <a:defRPr sz="2353">
                <a:solidFill>
                  <a:schemeClr val="tx2"/>
                </a:solidFill>
                <a:latin typeface="Consolas" charset="0"/>
                <a:ea typeface="Consolas" charset="0"/>
                <a:cs typeface="Consolas" charset="0"/>
              </a:defRPr>
            </a:lvl1pPr>
            <a:lvl2pPr marL="284475" indent="0">
              <a:buClr>
                <a:schemeClr val="tx1"/>
              </a:buClr>
              <a:buSzPct val="90000"/>
              <a:buFont typeface="Arial" pitchFamily="34" charset="0"/>
              <a:buNone/>
              <a:defRPr sz="2745">
                <a:gradFill>
                  <a:gsLst>
                    <a:gs pos="1250">
                      <a:schemeClr val="tx1"/>
                    </a:gs>
                    <a:gs pos="100000">
                      <a:schemeClr val="tx1"/>
                    </a:gs>
                  </a:gsLst>
                  <a:lin ang="5400000" scaled="0"/>
                </a:gradFill>
                <a:latin typeface="Consolas" charset="0"/>
                <a:ea typeface="Consolas" charset="0"/>
                <a:cs typeface="Consolas" charset="0"/>
              </a:defRPr>
            </a:lvl2pPr>
            <a:lvl3pPr marL="559626" indent="0">
              <a:buClr>
                <a:schemeClr val="tx1"/>
              </a:buClr>
              <a:buSzPct val="90000"/>
              <a:buFont typeface="Arial" pitchFamily="34" charset="0"/>
              <a:buNone/>
              <a:defRPr sz="2353">
                <a:gradFill>
                  <a:gsLst>
                    <a:gs pos="1250">
                      <a:schemeClr val="tx1"/>
                    </a:gs>
                    <a:gs pos="100000">
                      <a:schemeClr val="tx1"/>
                    </a:gs>
                  </a:gsLst>
                  <a:lin ang="5400000" scaled="0"/>
                </a:gradFill>
                <a:latin typeface="Consolas" charset="0"/>
                <a:ea typeface="Consolas" charset="0"/>
                <a:cs typeface="Consolas" charset="0"/>
              </a:defRPr>
            </a:lvl3pPr>
            <a:lvl4pPr marL="844101" indent="0">
              <a:buClr>
                <a:schemeClr val="tx1"/>
              </a:buClr>
              <a:buSzPct val="90000"/>
              <a:buFont typeface="Arial" pitchFamily="34" charset="0"/>
              <a:buNone/>
              <a:defRPr sz="1961">
                <a:gradFill>
                  <a:gsLst>
                    <a:gs pos="1250">
                      <a:schemeClr val="tx1"/>
                    </a:gs>
                    <a:gs pos="100000">
                      <a:schemeClr val="tx1"/>
                    </a:gs>
                  </a:gsLst>
                  <a:lin ang="5400000" scaled="0"/>
                </a:gradFill>
                <a:latin typeface="Consolas" charset="0"/>
                <a:ea typeface="Consolas" charset="0"/>
                <a:cs typeface="Consolas" charset="0"/>
              </a:defRPr>
            </a:lvl4pPr>
            <a:lvl5pPr marL="1067952" indent="0">
              <a:buClr>
                <a:schemeClr val="tx1"/>
              </a:buClr>
              <a:buSzPct val="90000"/>
              <a:buFont typeface="Arial" pitchFamily="34" charset="0"/>
              <a:buNone/>
              <a:defRPr sz="1765">
                <a:gradFill>
                  <a:gsLst>
                    <a:gs pos="1250">
                      <a:schemeClr val="tx1"/>
                    </a:gs>
                    <a:gs pos="100000">
                      <a:schemeClr val="tx1"/>
                    </a:gs>
                  </a:gsLst>
                  <a:lin ang="5400000" scaled="0"/>
                </a:gradFill>
                <a:latin typeface="Consolas" charset="0"/>
                <a:ea typeface="Consolas" charset="0"/>
                <a:cs typeface="Consolas" charset="0"/>
              </a:defRPr>
            </a:lvl5pPr>
          </a:lstStyle>
          <a:p>
            <a:pPr lvl="0"/>
            <a:r>
              <a:rPr lang="en-US"/>
              <a:t>Click to edit Master text styles</a:t>
            </a:r>
          </a:p>
        </p:txBody>
      </p:sp>
      <p:sp>
        <p:nvSpPr>
          <p:cNvPr id="5" name="TextBox 4"/>
          <p:cNvSpPr txBox="1"/>
          <p:nvPr userDrawn="1"/>
        </p:nvSpPr>
        <p:spPr>
          <a:xfrm>
            <a:off x="0" y="289515"/>
            <a:ext cx="613464" cy="6548932"/>
          </a:xfrm>
          <a:prstGeom prst="rect">
            <a:avLst/>
          </a:prstGeom>
          <a:noFill/>
        </p:spPr>
        <p:txBody>
          <a:bodyPr wrap="none" lIns="143428" tIns="89642" rIns="143428" bIns="89642" rtlCol="0">
            <a:spAutoFit/>
          </a:bodyPr>
          <a:lstStyle/>
          <a:p>
            <a:pPr>
              <a:lnSpc>
                <a:spcPct val="90000"/>
              </a:lnSpc>
              <a:spcAft>
                <a:spcPts val="588"/>
              </a:spcAft>
            </a:pPr>
            <a:r>
              <a:rPr lang="en-US" sz="2353">
                <a:solidFill>
                  <a:srgbClr val="262D32">
                    <a:lumMod val="75000"/>
                    <a:lumOff val="25000"/>
                  </a:srgbClr>
                </a:solidFill>
              </a:rPr>
              <a:t>1</a:t>
            </a:r>
          </a:p>
          <a:p>
            <a:pPr>
              <a:lnSpc>
                <a:spcPct val="90000"/>
              </a:lnSpc>
              <a:spcAft>
                <a:spcPts val="588"/>
              </a:spcAft>
            </a:pPr>
            <a:r>
              <a:rPr lang="en-US" sz="2353">
                <a:solidFill>
                  <a:srgbClr val="262D32">
                    <a:lumMod val="75000"/>
                    <a:lumOff val="25000"/>
                  </a:srgbClr>
                </a:solidFill>
              </a:rPr>
              <a:t>2</a:t>
            </a:r>
          </a:p>
          <a:p>
            <a:pPr>
              <a:lnSpc>
                <a:spcPct val="90000"/>
              </a:lnSpc>
              <a:spcAft>
                <a:spcPts val="588"/>
              </a:spcAft>
            </a:pPr>
            <a:r>
              <a:rPr lang="en-US" sz="2353">
                <a:solidFill>
                  <a:srgbClr val="262D32">
                    <a:lumMod val="75000"/>
                    <a:lumOff val="25000"/>
                  </a:srgbClr>
                </a:solidFill>
              </a:rPr>
              <a:t>3</a:t>
            </a:r>
          </a:p>
          <a:p>
            <a:pPr>
              <a:lnSpc>
                <a:spcPct val="90000"/>
              </a:lnSpc>
              <a:spcAft>
                <a:spcPts val="588"/>
              </a:spcAft>
            </a:pPr>
            <a:r>
              <a:rPr lang="en-US" sz="2353">
                <a:solidFill>
                  <a:srgbClr val="262D32">
                    <a:lumMod val="75000"/>
                    <a:lumOff val="25000"/>
                  </a:srgbClr>
                </a:solidFill>
              </a:rPr>
              <a:t>4</a:t>
            </a:r>
          </a:p>
          <a:p>
            <a:pPr>
              <a:lnSpc>
                <a:spcPct val="90000"/>
              </a:lnSpc>
              <a:spcAft>
                <a:spcPts val="588"/>
              </a:spcAft>
            </a:pPr>
            <a:r>
              <a:rPr lang="en-US" sz="2353">
                <a:solidFill>
                  <a:srgbClr val="262D32">
                    <a:lumMod val="75000"/>
                    <a:lumOff val="25000"/>
                  </a:srgbClr>
                </a:solidFill>
              </a:rPr>
              <a:t>5</a:t>
            </a:r>
          </a:p>
          <a:p>
            <a:pPr>
              <a:lnSpc>
                <a:spcPct val="90000"/>
              </a:lnSpc>
              <a:spcAft>
                <a:spcPts val="588"/>
              </a:spcAft>
            </a:pPr>
            <a:r>
              <a:rPr lang="en-US" sz="2353">
                <a:solidFill>
                  <a:srgbClr val="262D32">
                    <a:lumMod val="75000"/>
                    <a:lumOff val="25000"/>
                  </a:srgbClr>
                </a:solidFill>
              </a:rPr>
              <a:t>6</a:t>
            </a:r>
          </a:p>
          <a:p>
            <a:pPr>
              <a:lnSpc>
                <a:spcPct val="90000"/>
              </a:lnSpc>
              <a:spcAft>
                <a:spcPts val="588"/>
              </a:spcAft>
            </a:pPr>
            <a:r>
              <a:rPr lang="en-US" sz="2353">
                <a:solidFill>
                  <a:srgbClr val="262D32">
                    <a:lumMod val="75000"/>
                    <a:lumOff val="25000"/>
                  </a:srgbClr>
                </a:solidFill>
              </a:rPr>
              <a:t>7</a:t>
            </a:r>
          </a:p>
          <a:p>
            <a:pPr>
              <a:lnSpc>
                <a:spcPct val="90000"/>
              </a:lnSpc>
              <a:spcAft>
                <a:spcPts val="588"/>
              </a:spcAft>
            </a:pPr>
            <a:r>
              <a:rPr lang="en-US" sz="2353">
                <a:solidFill>
                  <a:srgbClr val="262D32">
                    <a:lumMod val="75000"/>
                    <a:lumOff val="25000"/>
                  </a:srgbClr>
                </a:solidFill>
              </a:rPr>
              <a:t>8</a:t>
            </a:r>
          </a:p>
          <a:p>
            <a:pPr>
              <a:lnSpc>
                <a:spcPct val="90000"/>
              </a:lnSpc>
              <a:spcAft>
                <a:spcPts val="588"/>
              </a:spcAft>
            </a:pPr>
            <a:r>
              <a:rPr lang="en-US" sz="2353">
                <a:solidFill>
                  <a:srgbClr val="262D32">
                    <a:lumMod val="75000"/>
                    <a:lumOff val="25000"/>
                  </a:srgbClr>
                </a:solidFill>
              </a:rPr>
              <a:t>9</a:t>
            </a:r>
          </a:p>
          <a:p>
            <a:pPr>
              <a:lnSpc>
                <a:spcPct val="90000"/>
              </a:lnSpc>
              <a:spcAft>
                <a:spcPts val="588"/>
              </a:spcAft>
            </a:pPr>
            <a:r>
              <a:rPr lang="en-US" sz="2353">
                <a:solidFill>
                  <a:srgbClr val="262D32">
                    <a:lumMod val="75000"/>
                    <a:lumOff val="25000"/>
                  </a:srgbClr>
                </a:solidFill>
              </a:rPr>
              <a:t>10</a:t>
            </a:r>
          </a:p>
          <a:p>
            <a:pPr>
              <a:lnSpc>
                <a:spcPct val="90000"/>
              </a:lnSpc>
              <a:spcAft>
                <a:spcPts val="588"/>
              </a:spcAft>
            </a:pPr>
            <a:r>
              <a:rPr lang="en-US" sz="2353">
                <a:solidFill>
                  <a:srgbClr val="262D32">
                    <a:lumMod val="75000"/>
                    <a:lumOff val="25000"/>
                  </a:srgbClr>
                </a:solidFill>
              </a:rPr>
              <a:t>11</a:t>
            </a:r>
          </a:p>
          <a:p>
            <a:pPr>
              <a:lnSpc>
                <a:spcPct val="90000"/>
              </a:lnSpc>
              <a:spcAft>
                <a:spcPts val="588"/>
              </a:spcAft>
            </a:pPr>
            <a:r>
              <a:rPr lang="en-US" sz="2353">
                <a:solidFill>
                  <a:srgbClr val="262D32">
                    <a:lumMod val="75000"/>
                    <a:lumOff val="25000"/>
                  </a:srgbClr>
                </a:solidFill>
              </a:rPr>
              <a:t>12</a:t>
            </a:r>
          </a:p>
          <a:p>
            <a:pPr>
              <a:lnSpc>
                <a:spcPct val="90000"/>
              </a:lnSpc>
              <a:spcAft>
                <a:spcPts val="588"/>
              </a:spcAft>
            </a:pPr>
            <a:r>
              <a:rPr lang="en-US" sz="2353">
                <a:solidFill>
                  <a:srgbClr val="262D32">
                    <a:lumMod val="75000"/>
                    <a:lumOff val="25000"/>
                  </a:srgbClr>
                </a:solidFill>
              </a:rPr>
              <a:t>13</a:t>
            </a:r>
          </a:p>
          <a:p>
            <a:pPr>
              <a:lnSpc>
                <a:spcPct val="90000"/>
              </a:lnSpc>
              <a:spcAft>
                <a:spcPts val="588"/>
              </a:spcAft>
            </a:pPr>
            <a:r>
              <a:rPr lang="en-US" sz="2353">
                <a:solidFill>
                  <a:srgbClr val="262D32">
                    <a:lumMod val="75000"/>
                    <a:lumOff val="25000"/>
                  </a:srgbClr>
                </a:solidFill>
              </a:rPr>
              <a:t>14</a:t>
            </a:r>
          </a:p>
          <a:p>
            <a:pPr>
              <a:lnSpc>
                <a:spcPct val="90000"/>
              </a:lnSpc>
              <a:spcAft>
                <a:spcPts val="588"/>
              </a:spcAft>
            </a:pPr>
            <a:r>
              <a:rPr lang="en-US" sz="2353">
                <a:solidFill>
                  <a:srgbClr val="262D32">
                    <a:lumMod val="75000"/>
                    <a:lumOff val="25000"/>
                  </a:srgbClr>
                </a:solidFill>
              </a:rPr>
              <a:t>15</a:t>
            </a:r>
          </a:p>
          <a:p>
            <a:pPr>
              <a:lnSpc>
                <a:spcPct val="90000"/>
              </a:lnSpc>
              <a:spcAft>
                <a:spcPts val="588"/>
              </a:spcAft>
            </a:pPr>
            <a:r>
              <a:rPr lang="en-US" sz="2353">
                <a:solidFill>
                  <a:srgbClr val="262D32">
                    <a:lumMod val="75000"/>
                    <a:lumOff val="25000"/>
                  </a:srgbClr>
                </a:solidFill>
              </a:rPr>
              <a:t>16</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mp;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64735" y="1189180"/>
            <a:ext cx="11653523" cy="2079990"/>
          </a:xfrm>
        </p:spPr>
        <p:txBody>
          <a:bodyPr>
            <a:spAutoFit/>
          </a:bodyPr>
          <a:lstStyle>
            <a:lvl1pPr>
              <a:defRPr>
                <a:gradFill>
                  <a:gsLst>
                    <a:gs pos="20800">
                      <a:schemeClr val="accent2"/>
                    </a:gs>
                    <a:gs pos="44000">
                      <a:schemeClr val="accent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64735" y="237260"/>
            <a:ext cx="11655840" cy="899665"/>
          </a:xfrm>
        </p:spPr>
        <p:txBody>
          <a:bodyPr/>
          <a:lstStyle/>
          <a:p>
            <a:r>
              <a:rPr lang="en-US"/>
              <a:t>Click to edit Master title style</a:t>
            </a:r>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269239" y="2980725"/>
            <a:ext cx="6274974" cy="341327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4"/>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0"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Pr>
        <a:solidFill>
          <a:srgbClr val="44536A"/>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40" y="2158884"/>
            <a:ext cx="5826760" cy="3413276"/>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158884"/>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951988"/>
            <a:ext cx="6276530"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12" name="Shape 20"/>
          <p:cNvSpPr/>
          <p:nvPr userDrawn="1"/>
        </p:nvSpPr>
        <p:spPr>
          <a:xfrm>
            <a:off x="10129911" y="2607160"/>
            <a:ext cx="1180453" cy="479896"/>
          </a:xfrm>
          <a:custGeom>
            <a:avLst/>
            <a:gdLst/>
            <a:ahLst/>
            <a:cxnLst/>
            <a:rect l="0" t="0" r="0" b="0"/>
            <a:pathLst>
              <a:path w="120000" h="120000" extrusionOk="0">
                <a:moveTo>
                  <a:pt x="107068" y="56370"/>
                </a:moveTo>
                <a:cubicBezTo>
                  <a:pt x="106379" y="56370"/>
                  <a:pt x="105689" y="56797"/>
                  <a:pt x="105000" y="56797"/>
                </a:cubicBezTo>
                <a:cubicBezTo>
                  <a:pt x="104482" y="25195"/>
                  <a:pt x="93793" y="0"/>
                  <a:pt x="80862" y="0"/>
                </a:cubicBezTo>
                <a:cubicBezTo>
                  <a:pt x="69482" y="0"/>
                  <a:pt x="60172" y="18790"/>
                  <a:pt x="57413" y="44412"/>
                </a:cubicBezTo>
                <a:cubicBezTo>
                  <a:pt x="54137" y="36298"/>
                  <a:pt x="49482" y="31174"/>
                  <a:pt x="44482" y="31174"/>
                </a:cubicBezTo>
                <a:cubicBezTo>
                  <a:pt x="35172" y="31174"/>
                  <a:pt x="27586" y="48683"/>
                  <a:pt x="26724" y="71316"/>
                </a:cubicBezTo>
                <a:cubicBezTo>
                  <a:pt x="23448" y="72597"/>
                  <a:pt x="20517" y="76014"/>
                  <a:pt x="18103" y="81138"/>
                </a:cubicBezTo>
                <a:cubicBezTo>
                  <a:pt x="16379" y="74733"/>
                  <a:pt x="13448" y="70889"/>
                  <a:pt x="10000" y="70889"/>
                </a:cubicBezTo>
                <a:cubicBezTo>
                  <a:pt x="4482" y="70889"/>
                  <a:pt x="0" y="81992"/>
                  <a:pt x="0" y="95658"/>
                </a:cubicBezTo>
                <a:cubicBezTo>
                  <a:pt x="0" y="109323"/>
                  <a:pt x="4482" y="120000"/>
                  <a:pt x="10000" y="120000"/>
                </a:cubicBezTo>
                <a:cubicBezTo>
                  <a:pt x="12758" y="120000"/>
                  <a:pt x="12758" y="120000"/>
                  <a:pt x="12758" y="120000"/>
                </a:cubicBezTo>
                <a:cubicBezTo>
                  <a:pt x="45517" y="120000"/>
                  <a:pt x="45517" y="120000"/>
                  <a:pt x="45517" y="120000"/>
                </a:cubicBezTo>
                <a:cubicBezTo>
                  <a:pt x="63793" y="120000"/>
                  <a:pt x="63793" y="120000"/>
                  <a:pt x="63793" y="120000"/>
                </a:cubicBezTo>
                <a:cubicBezTo>
                  <a:pt x="107931" y="120000"/>
                  <a:pt x="107931" y="120000"/>
                  <a:pt x="107931" y="120000"/>
                </a:cubicBezTo>
                <a:cubicBezTo>
                  <a:pt x="107931" y="120000"/>
                  <a:pt x="107931" y="120000"/>
                  <a:pt x="107931" y="120000"/>
                </a:cubicBezTo>
                <a:cubicBezTo>
                  <a:pt x="114655" y="119145"/>
                  <a:pt x="120000" y="105480"/>
                  <a:pt x="120000" y="88398"/>
                </a:cubicBezTo>
                <a:cubicBezTo>
                  <a:pt x="120000" y="70889"/>
                  <a:pt x="114137" y="56370"/>
                  <a:pt x="107068" y="56370"/>
                </a:cubicBezTo>
                <a:close/>
              </a:path>
            </a:pathLst>
          </a:custGeom>
          <a:solidFill>
            <a:srgbClr val="FFFFFF"/>
          </a:solidFill>
          <a:ln>
            <a:noFill/>
          </a:ln>
        </p:spPr>
        <p:txBody>
          <a:bodyPr lIns="87863" tIns="43919" rIns="87863" bIns="43919" anchor="t" anchorCtr="0">
            <a:noAutofit/>
          </a:bodyPr>
          <a:lstStyle/>
          <a:p>
            <a:pPr defTabSz="914367"/>
            <a:endParaRPr sz="1730">
              <a:solidFill>
                <a:srgbClr val="FFFFFF"/>
              </a:solidFill>
              <a:latin typeface="Calibri"/>
              <a:ea typeface="Calibri"/>
              <a:cs typeface="Calibri"/>
              <a:sym typeface="Calibri"/>
            </a:endParaRPr>
          </a:p>
        </p:txBody>
      </p:sp>
      <p:grpSp>
        <p:nvGrpSpPr>
          <p:cNvPr id="13" name="Shape 21"/>
          <p:cNvGrpSpPr/>
          <p:nvPr userDrawn="1"/>
        </p:nvGrpSpPr>
        <p:grpSpPr>
          <a:xfrm>
            <a:off x="6469510" y="3354287"/>
            <a:ext cx="5186646" cy="2048873"/>
            <a:chOff x="8040688" y="7151688"/>
            <a:chExt cx="6745286" cy="2663824"/>
          </a:xfrm>
        </p:grpSpPr>
        <p:sp>
          <p:nvSpPr>
            <p:cNvPr id="14" name="Shape 22"/>
            <p:cNvSpPr/>
            <p:nvPr/>
          </p:nvSpPr>
          <p:spPr>
            <a:xfrm>
              <a:off x="10498138" y="7808913"/>
              <a:ext cx="776286" cy="774700"/>
            </a:xfrm>
            <a:custGeom>
              <a:avLst/>
              <a:gdLst/>
              <a:ahLst/>
              <a:cxnLst/>
              <a:rect l="0" t="0" r="0" b="0"/>
              <a:pathLst>
                <a:path w="120000" h="120000" extrusionOk="0">
                  <a:moveTo>
                    <a:pt x="20090" y="104727"/>
                  </a:moveTo>
                  <a:cubicBezTo>
                    <a:pt x="27149" y="110181"/>
                    <a:pt x="27149" y="110181"/>
                    <a:pt x="27149" y="110181"/>
                  </a:cubicBezTo>
                  <a:cubicBezTo>
                    <a:pt x="28235" y="110727"/>
                    <a:pt x="30407" y="110727"/>
                    <a:pt x="32036" y="109636"/>
                  </a:cubicBezTo>
                  <a:cubicBezTo>
                    <a:pt x="39638" y="101454"/>
                    <a:pt x="39638" y="101454"/>
                    <a:pt x="39638" y="101454"/>
                  </a:cubicBezTo>
                  <a:cubicBezTo>
                    <a:pt x="42352" y="98727"/>
                    <a:pt x="44524" y="98727"/>
                    <a:pt x="46153" y="99818"/>
                  </a:cubicBezTo>
                  <a:cubicBezTo>
                    <a:pt x="46696" y="99818"/>
                    <a:pt x="46696" y="99818"/>
                    <a:pt x="46696" y="99818"/>
                  </a:cubicBezTo>
                  <a:cubicBezTo>
                    <a:pt x="48325" y="100363"/>
                    <a:pt x="49954" y="100909"/>
                    <a:pt x="51583" y="100909"/>
                  </a:cubicBezTo>
                  <a:cubicBezTo>
                    <a:pt x="51583" y="100909"/>
                    <a:pt x="51583" y="100909"/>
                    <a:pt x="51583" y="100909"/>
                  </a:cubicBezTo>
                  <a:cubicBezTo>
                    <a:pt x="53755" y="101454"/>
                    <a:pt x="55927" y="102545"/>
                    <a:pt x="57013" y="106363"/>
                  </a:cubicBezTo>
                  <a:cubicBezTo>
                    <a:pt x="59185" y="116727"/>
                    <a:pt x="59185" y="116727"/>
                    <a:pt x="59185" y="116727"/>
                  </a:cubicBezTo>
                  <a:cubicBezTo>
                    <a:pt x="59728" y="118909"/>
                    <a:pt x="61900" y="120000"/>
                    <a:pt x="62986" y="120000"/>
                  </a:cubicBezTo>
                  <a:cubicBezTo>
                    <a:pt x="72217" y="118909"/>
                    <a:pt x="72217" y="118909"/>
                    <a:pt x="72217" y="118909"/>
                  </a:cubicBezTo>
                  <a:cubicBezTo>
                    <a:pt x="73303" y="118363"/>
                    <a:pt x="74932" y="116727"/>
                    <a:pt x="74932" y="114545"/>
                  </a:cubicBezTo>
                  <a:cubicBezTo>
                    <a:pt x="74932" y="104181"/>
                    <a:pt x="74932" y="104181"/>
                    <a:pt x="74932" y="104181"/>
                  </a:cubicBezTo>
                  <a:cubicBezTo>
                    <a:pt x="74932" y="100363"/>
                    <a:pt x="76561" y="98727"/>
                    <a:pt x="78190" y="97636"/>
                  </a:cubicBezTo>
                  <a:cubicBezTo>
                    <a:pt x="78190" y="97636"/>
                    <a:pt x="78733" y="97636"/>
                    <a:pt x="78733" y="97636"/>
                  </a:cubicBezTo>
                  <a:cubicBezTo>
                    <a:pt x="79819" y="96545"/>
                    <a:pt x="81447" y="96000"/>
                    <a:pt x="83076" y="94909"/>
                  </a:cubicBezTo>
                  <a:cubicBezTo>
                    <a:pt x="83076" y="94909"/>
                    <a:pt x="83076" y="94909"/>
                    <a:pt x="83076" y="94909"/>
                  </a:cubicBezTo>
                  <a:cubicBezTo>
                    <a:pt x="84705" y="93818"/>
                    <a:pt x="87420" y="93272"/>
                    <a:pt x="90678" y="94909"/>
                  </a:cubicBezTo>
                  <a:cubicBezTo>
                    <a:pt x="99366" y="100363"/>
                    <a:pt x="99366" y="100363"/>
                    <a:pt x="99366" y="100363"/>
                  </a:cubicBezTo>
                  <a:cubicBezTo>
                    <a:pt x="101538" y="101454"/>
                    <a:pt x="103710" y="100909"/>
                    <a:pt x="104253" y="99818"/>
                  </a:cubicBezTo>
                  <a:cubicBezTo>
                    <a:pt x="109683" y="92727"/>
                    <a:pt x="109683" y="92727"/>
                    <a:pt x="109683" y="92727"/>
                  </a:cubicBezTo>
                  <a:cubicBezTo>
                    <a:pt x="110769" y="92181"/>
                    <a:pt x="110769" y="89454"/>
                    <a:pt x="109140" y="87818"/>
                  </a:cubicBezTo>
                  <a:cubicBezTo>
                    <a:pt x="101538" y="80727"/>
                    <a:pt x="101538" y="80727"/>
                    <a:pt x="101538" y="80727"/>
                  </a:cubicBezTo>
                  <a:cubicBezTo>
                    <a:pt x="98823" y="78000"/>
                    <a:pt x="98823" y="75818"/>
                    <a:pt x="99366" y="73636"/>
                  </a:cubicBezTo>
                  <a:cubicBezTo>
                    <a:pt x="99366" y="73636"/>
                    <a:pt x="99366" y="73636"/>
                    <a:pt x="99366" y="73090"/>
                  </a:cubicBezTo>
                  <a:cubicBezTo>
                    <a:pt x="99909" y="71454"/>
                    <a:pt x="100452" y="69818"/>
                    <a:pt x="100995" y="68727"/>
                  </a:cubicBezTo>
                  <a:cubicBezTo>
                    <a:pt x="100995" y="68181"/>
                    <a:pt x="100995" y="68181"/>
                    <a:pt x="100995" y="68181"/>
                  </a:cubicBezTo>
                  <a:cubicBezTo>
                    <a:pt x="101538" y="66000"/>
                    <a:pt x="102624" y="63818"/>
                    <a:pt x="106425" y="63272"/>
                  </a:cubicBezTo>
                  <a:cubicBezTo>
                    <a:pt x="116742" y="60545"/>
                    <a:pt x="116742" y="60545"/>
                    <a:pt x="116742" y="60545"/>
                  </a:cubicBezTo>
                  <a:cubicBezTo>
                    <a:pt x="118371" y="60000"/>
                    <a:pt x="120000" y="57818"/>
                    <a:pt x="119457" y="56727"/>
                  </a:cubicBezTo>
                  <a:cubicBezTo>
                    <a:pt x="118371" y="48000"/>
                    <a:pt x="118371" y="48000"/>
                    <a:pt x="118371" y="48000"/>
                  </a:cubicBezTo>
                  <a:cubicBezTo>
                    <a:pt x="118371" y="46363"/>
                    <a:pt x="116742" y="44727"/>
                    <a:pt x="114570" y="44727"/>
                  </a:cubicBezTo>
                  <a:cubicBezTo>
                    <a:pt x="103710" y="45272"/>
                    <a:pt x="103710" y="45272"/>
                    <a:pt x="103710" y="45272"/>
                  </a:cubicBezTo>
                  <a:cubicBezTo>
                    <a:pt x="99909" y="45272"/>
                    <a:pt x="98280" y="43636"/>
                    <a:pt x="97737" y="41454"/>
                  </a:cubicBezTo>
                  <a:cubicBezTo>
                    <a:pt x="97737" y="41454"/>
                    <a:pt x="97194" y="41454"/>
                    <a:pt x="97194" y="41454"/>
                  </a:cubicBezTo>
                  <a:cubicBezTo>
                    <a:pt x="96651" y="39818"/>
                    <a:pt x="95565" y="38181"/>
                    <a:pt x="95022" y="37090"/>
                  </a:cubicBezTo>
                  <a:cubicBezTo>
                    <a:pt x="95022" y="36545"/>
                    <a:pt x="95022" y="36545"/>
                    <a:pt x="95022" y="36545"/>
                  </a:cubicBezTo>
                  <a:cubicBezTo>
                    <a:pt x="93393" y="34909"/>
                    <a:pt x="92850" y="32727"/>
                    <a:pt x="95022" y="28909"/>
                  </a:cubicBezTo>
                  <a:cubicBezTo>
                    <a:pt x="100452" y="20181"/>
                    <a:pt x="100452" y="20181"/>
                    <a:pt x="100452" y="20181"/>
                  </a:cubicBezTo>
                  <a:cubicBezTo>
                    <a:pt x="101538" y="18545"/>
                    <a:pt x="100995" y="15818"/>
                    <a:pt x="99909" y="15272"/>
                  </a:cubicBezTo>
                  <a:cubicBezTo>
                    <a:pt x="92850" y="9818"/>
                    <a:pt x="92850" y="9818"/>
                    <a:pt x="92850" y="9818"/>
                  </a:cubicBezTo>
                  <a:cubicBezTo>
                    <a:pt x="91764" y="9272"/>
                    <a:pt x="89049" y="8727"/>
                    <a:pt x="87963" y="10363"/>
                  </a:cubicBezTo>
                  <a:cubicBezTo>
                    <a:pt x="80361" y="18545"/>
                    <a:pt x="80361" y="18545"/>
                    <a:pt x="80361" y="18545"/>
                  </a:cubicBezTo>
                  <a:cubicBezTo>
                    <a:pt x="77647" y="20727"/>
                    <a:pt x="75475" y="20727"/>
                    <a:pt x="73303" y="20181"/>
                  </a:cubicBezTo>
                  <a:cubicBezTo>
                    <a:pt x="73303" y="20181"/>
                    <a:pt x="73303" y="20181"/>
                    <a:pt x="73303" y="20181"/>
                  </a:cubicBezTo>
                  <a:cubicBezTo>
                    <a:pt x="71674" y="19636"/>
                    <a:pt x="70045" y="19090"/>
                    <a:pt x="68416" y="18545"/>
                  </a:cubicBezTo>
                  <a:cubicBezTo>
                    <a:pt x="68416" y="18545"/>
                    <a:pt x="68416" y="18545"/>
                    <a:pt x="68416" y="18545"/>
                  </a:cubicBezTo>
                  <a:cubicBezTo>
                    <a:pt x="65701" y="18545"/>
                    <a:pt x="64072" y="17454"/>
                    <a:pt x="62986" y="13090"/>
                  </a:cubicBezTo>
                  <a:cubicBezTo>
                    <a:pt x="60814" y="3272"/>
                    <a:pt x="60814" y="3272"/>
                    <a:pt x="60814" y="3272"/>
                  </a:cubicBezTo>
                  <a:cubicBezTo>
                    <a:pt x="60271" y="1090"/>
                    <a:pt x="58099" y="0"/>
                    <a:pt x="56470" y="0"/>
                  </a:cubicBezTo>
                  <a:cubicBezTo>
                    <a:pt x="47782" y="1090"/>
                    <a:pt x="47782" y="1090"/>
                    <a:pt x="47782" y="1090"/>
                  </a:cubicBezTo>
                  <a:cubicBezTo>
                    <a:pt x="46696" y="1090"/>
                    <a:pt x="45067" y="3272"/>
                    <a:pt x="45067" y="4909"/>
                  </a:cubicBezTo>
                  <a:cubicBezTo>
                    <a:pt x="45067" y="15818"/>
                    <a:pt x="45067" y="15818"/>
                    <a:pt x="45067" y="15818"/>
                  </a:cubicBezTo>
                  <a:cubicBezTo>
                    <a:pt x="45067" y="19636"/>
                    <a:pt x="43438" y="21272"/>
                    <a:pt x="41809" y="22363"/>
                  </a:cubicBezTo>
                  <a:cubicBezTo>
                    <a:pt x="39638" y="22909"/>
                    <a:pt x="38009" y="24000"/>
                    <a:pt x="36923" y="25090"/>
                  </a:cubicBezTo>
                  <a:cubicBezTo>
                    <a:pt x="34751" y="26181"/>
                    <a:pt x="32579" y="26727"/>
                    <a:pt x="29321" y="25090"/>
                  </a:cubicBezTo>
                  <a:cubicBezTo>
                    <a:pt x="20633" y="19090"/>
                    <a:pt x="20633" y="19090"/>
                    <a:pt x="20633" y="19090"/>
                  </a:cubicBezTo>
                  <a:cubicBezTo>
                    <a:pt x="18461" y="18000"/>
                    <a:pt x="16289" y="19090"/>
                    <a:pt x="15746" y="19636"/>
                  </a:cubicBezTo>
                  <a:cubicBezTo>
                    <a:pt x="10316" y="26727"/>
                    <a:pt x="10316" y="26727"/>
                    <a:pt x="10316" y="26727"/>
                  </a:cubicBezTo>
                  <a:cubicBezTo>
                    <a:pt x="9230" y="27818"/>
                    <a:pt x="9230" y="30545"/>
                    <a:pt x="10859" y="32181"/>
                  </a:cubicBezTo>
                  <a:cubicBezTo>
                    <a:pt x="18461" y="39272"/>
                    <a:pt x="18461" y="39272"/>
                    <a:pt x="18461" y="39272"/>
                  </a:cubicBezTo>
                  <a:cubicBezTo>
                    <a:pt x="20633" y="41454"/>
                    <a:pt x="21176" y="43636"/>
                    <a:pt x="20633" y="45272"/>
                  </a:cubicBezTo>
                  <a:cubicBezTo>
                    <a:pt x="20090" y="47454"/>
                    <a:pt x="19547" y="49636"/>
                    <a:pt x="19004" y="52363"/>
                  </a:cubicBezTo>
                  <a:cubicBezTo>
                    <a:pt x="18461" y="54000"/>
                    <a:pt x="17375" y="56181"/>
                    <a:pt x="13574" y="56727"/>
                  </a:cubicBezTo>
                  <a:cubicBezTo>
                    <a:pt x="3257" y="59454"/>
                    <a:pt x="3257" y="59454"/>
                    <a:pt x="3257" y="59454"/>
                  </a:cubicBezTo>
                  <a:cubicBezTo>
                    <a:pt x="1085" y="60000"/>
                    <a:pt x="0" y="61636"/>
                    <a:pt x="542" y="63272"/>
                  </a:cubicBezTo>
                  <a:cubicBezTo>
                    <a:pt x="1628" y="72000"/>
                    <a:pt x="1628" y="72000"/>
                    <a:pt x="1628" y="72000"/>
                  </a:cubicBezTo>
                  <a:cubicBezTo>
                    <a:pt x="1628" y="73090"/>
                    <a:pt x="3257" y="75272"/>
                    <a:pt x="5429" y="75272"/>
                  </a:cubicBezTo>
                  <a:cubicBezTo>
                    <a:pt x="16289" y="74727"/>
                    <a:pt x="16289" y="74727"/>
                    <a:pt x="16289" y="74727"/>
                  </a:cubicBezTo>
                  <a:cubicBezTo>
                    <a:pt x="20090" y="74727"/>
                    <a:pt x="21719" y="76363"/>
                    <a:pt x="22262" y="78545"/>
                  </a:cubicBezTo>
                  <a:cubicBezTo>
                    <a:pt x="23348" y="80181"/>
                    <a:pt x="23891" y="81818"/>
                    <a:pt x="24977" y="82909"/>
                  </a:cubicBezTo>
                  <a:cubicBezTo>
                    <a:pt x="24977" y="83454"/>
                    <a:pt x="24977" y="83454"/>
                    <a:pt x="24977" y="83454"/>
                  </a:cubicBezTo>
                  <a:cubicBezTo>
                    <a:pt x="26606" y="85090"/>
                    <a:pt x="27149" y="87272"/>
                    <a:pt x="24977" y="90545"/>
                  </a:cubicBezTo>
                  <a:cubicBezTo>
                    <a:pt x="19547" y="99818"/>
                    <a:pt x="19547" y="99818"/>
                    <a:pt x="19547" y="99818"/>
                  </a:cubicBezTo>
                  <a:cubicBezTo>
                    <a:pt x="18461" y="101454"/>
                    <a:pt x="19004" y="103636"/>
                    <a:pt x="20090" y="104727"/>
                  </a:cubicBezTo>
                  <a:close/>
                  <a:moveTo>
                    <a:pt x="46696" y="77454"/>
                  </a:moveTo>
                  <a:cubicBezTo>
                    <a:pt x="36923" y="69818"/>
                    <a:pt x="35294" y="56181"/>
                    <a:pt x="42352" y="46363"/>
                  </a:cubicBezTo>
                  <a:cubicBezTo>
                    <a:pt x="49954" y="37090"/>
                    <a:pt x="63529" y="34909"/>
                    <a:pt x="73303" y="42545"/>
                  </a:cubicBezTo>
                  <a:cubicBezTo>
                    <a:pt x="82533" y="50181"/>
                    <a:pt x="84705" y="63818"/>
                    <a:pt x="77104" y="73090"/>
                  </a:cubicBezTo>
                  <a:cubicBezTo>
                    <a:pt x="70045" y="82909"/>
                    <a:pt x="55927" y="84545"/>
                    <a:pt x="46696" y="77454"/>
                  </a:cubicBezTo>
                  <a:close/>
                </a:path>
              </a:pathLst>
            </a:custGeom>
            <a:solidFill>
              <a:srgbClr val="D83B01"/>
            </a:solidFill>
            <a:ln>
              <a:noFill/>
            </a:ln>
          </p:spPr>
          <p:txBody>
            <a:bodyPr lIns="91425" tIns="45700" rIns="91425" bIns="45700" anchor="t" anchorCtr="0">
              <a:noAutofit/>
            </a:bodyPr>
            <a:lstStyle/>
            <a:p>
              <a:pPr defTabSz="914367"/>
              <a:endParaRPr sz="1730">
                <a:solidFill>
                  <a:srgbClr val="FFFFFF"/>
                </a:solidFill>
                <a:latin typeface="Calibri"/>
                <a:ea typeface="Calibri"/>
                <a:cs typeface="Calibri"/>
                <a:sym typeface="Calibri"/>
              </a:endParaRPr>
            </a:p>
          </p:txBody>
        </p:sp>
        <p:sp>
          <p:nvSpPr>
            <p:cNvPr id="15" name="Shape 23"/>
            <p:cNvSpPr/>
            <p:nvPr/>
          </p:nvSpPr>
          <p:spPr>
            <a:xfrm>
              <a:off x="9758363" y="8366125"/>
              <a:ext cx="1060449" cy="1062038"/>
            </a:xfrm>
            <a:custGeom>
              <a:avLst/>
              <a:gdLst/>
              <a:ahLst/>
              <a:cxnLst/>
              <a:rect l="0" t="0" r="0" b="0"/>
              <a:pathLst>
                <a:path w="120000" h="120000" extrusionOk="0">
                  <a:moveTo>
                    <a:pt x="109271" y="41721"/>
                  </a:moveTo>
                  <a:cubicBezTo>
                    <a:pt x="107284" y="40927"/>
                    <a:pt x="105298" y="40132"/>
                    <a:pt x="104900" y="39735"/>
                  </a:cubicBezTo>
                  <a:cubicBezTo>
                    <a:pt x="104900" y="39337"/>
                    <a:pt x="104900" y="36556"/>
                    <a:pt x="106092" y="34569"/>
                  </a:cubicBezTo>
                  <a:cubicBezTo>
                    <a:pt x="108874" y="27417"/>
                    <a:pt x="108874" y="27417"/>
                    <a:pt x="108874" y="27417"/>
                  </a:cubicBezTo>
                  <a:cubicBezTo>
                    <a:pt x="109668" y="25033"/>
                    <a:pt x="108874" y="23841"/>
                    <a:pt x="106490" y="23841"/>
                  </a:cubicBezTo>
                  <a:cubicBezTo>
                    <a:pt x="98543" y="24238"/>
                    <a:pt x="98543" y="24238"/>
                    <a:pt x="98543" y="24238"/>
                  </a:cubicBezTo>
                  <a:cubicBezTo>
                    <a:pt x="96556" y="24635"/>
                    <a:pt x="94172" y="24635"/>
                    <a:pt x="94172" y="24238"/>
                  </a:cubicBezTo>
                  <a:cubicBezTo>
                    <a:pt x="93774" y="23841"/>
                    <a:pt x="92582" y="21059"/>
                    <a:pt x="92582" y="18675"/>
                  </a:cubicBezTo>
                  <a:cubicBezTo>
                    <a:pt x="92582" y="11125"/>
                    <a:pt x="92582" y="11125"/>
                    <a:pt x="92582" y="11125"/>
                  </a:cubicBezTo>
                  <a:cubicBezTo>
                    <a:pt x="92582" y="8741"/>
                    <a:pt x="90993" y="7947"/>
                    <a:pt x="89006" y="8741"/>
                  </a:cubicBezTo>
                  <a:cubicBezTo>
                    <a:pt x="82251" y="12317"/>
                    <a:pt x="82251" y="12317"/>
                    <a:pt x="82251" y="12317"/>
                  </a:cubicBezTo>
                  <a:cubicBezTo>
                    <a:pt x="80264" y="13509"/>
                    <a:pt x="78278" y="13907"/>
                    <a:pt x="77880" y="13907"/>
                  </a:cubicBezTo>
                  <a:cubicBezTo>
                    <a:pt x="77086" y="13509"/>
                    <a:pt x="75496" y="11523"/>
                    <a:pt x="74701" y="9536"/>
                  </a:cubicBezTo>
                  <a:cubicBezTo>
                    <a:pt x="71523" y="2384"/>
                    <a:pt x="71523" y="2384"/>
                    <a:pt x="71523" y="2384"/>
                  </a:cubicBezTo>
                  <a:cubicBezTo>
                    <a:pt x="70728" y="397"/>
                    <a:pt x="68741" y="0"/>
                    <a:pt x="67549" y="1589"/>
                  </a:cubicBezTo>
                  <a:cubicBezTo>
                    <a:pt x="62384" y="7549"/>
                    <a:pt x="62384" y="7549"/>
                    <a:pt x="62384" y="7549"/>
                  </a:cubicBezTo>
                  <a:cubicBezTo>
                    <a:pt x="60794" y="9139"/>
                    <a:pt x="59205" y="10728"/>
                    <a:pt x="58807" y="10728"/>
                  </a:cubicBezTo>
                  <a:cubicBezTo>
                    <a:pt x="58410" y="10728"/>
                    <a:pt x="55629" y="9536"/>
                    <a:pt x="54039" y="7947"/>
                  </a:cubicBezTo>
                  <a:cubicBezTo>
                    <a:pt x="48476" y="2384"/>
                    <a:pt x="48476" y="2384"/>
                    <a:pt x="48476" y="2384"/>
                  </a:cubicBezTo>
                  <a:cubicBezTo>
                    <a:pt x="46887" y="794"/>
                    <a:pt x="45298" y="1192"/>
                    <a:pt x="44503" y="3178"/>
                  </a:cubicBezTo>
                  <a:cubicBezTo>
                    <a:pt x="42119" y="10728"/>
                    <a:pt x="42119" y="10728"/>
                    <a:pt x="42119" y="10728"/>
                  </a:cubicBezTo>
                  <a:cubicBezTo>
                    <a:pt x="41324" y="12715"/>
                    <a:pt x="40529" y="14701"/>
                    <a:pt x="40132" y="15099"/>
                  </a:cubicBezTo>
                  <a:cubicBezTo>
                    <a:pt x="39735" y="15099"/>
                    <a:pt x="36953" y="15099"/>
                    <a:pt x="34966" y="13907"/>
                  </a:cubicBezTo>
                  <a:cubicBezTo>
                    <a:pt x="27417" y="11125"/>
                    <a:pt x="27417" y="11125"/>
                    <a:pt x="27417" y="11125"/>
                  </a:cubicBezTo>
                  <a:cubicBezTo>
                    <a:pt x="25430" y="10331"/>
                    <a:pt x="23841" y="11125"/>
                    <a:pt x="24238" y="13509"/>
                  </a:cubicBezTo>
                  <a:cubicBezTo>
                    <a:pt x="24635" y="21456"/>
                    <a:pt x="24635" y="21456"/>
                    <a:pt x="24635" y="21456"/>
                  </a:cubicBezTo>
                  <a:cubicBezTo>
                    <a:pt x="25033" y="23443"/>
                    <a:pt x="24635" y="25827"/>
                    <a:pt x="24238" y="26225"/>
                  </a:cubicBezTo>
                  <a:cubicBezTo>
                    <a:pt x="24238" y="26225"/>
                    <a:pt x="21456" y="27417"/>
                    <a:pt x="19072" y="27417"/>
                  </a:cubicBezTo>
                  <a:cubicBezTo>
                    <a:pt x="11125" y="27417"/>
                    <a:pt x="11125" y="27417"/>
                    <a:pt x="11125" y="27417"/>
                  </a:cubicBezTo>
                  <a:cubicBezTo>
                    <a:pt x="9139" y="27417"/>
                    <a:pt x="7947" y="29006"/>
                    <a:pt x="9139" y="30993"/>
                  </a:cubicBezTo>
                  <a:cubicBezTo>
                    <a:pt x="12715" y="37748"/>
                    <a:pt x="12715" y="37748"/>
                    <a:pt x="12715" y="37748"/>
                  </a:cubicBezTo>
                  <a:cubicBezTo>
                    <a:pt x="13509" y="39735"/>
                    <a:pt x="14304" y="41721"/>
                    <a:pt x="14304" y="42516"/>
                  </a:cubicBezTo>
                  <a:cubicBezTo>
                    <a:pt x="13907" y="42913"/>
                    <a:pt x="11920" y="44503"/>
                    <a:pt x="9933" y="45298"/>
                  </a:cubicBezTo>
                  <a:cubicBezTo>
                    <a:pt x="2384" y="48476"/>
                    <a:pt x="2384" y="48476"/>
                    <a:pt x="2384" y="48476"/>
                  </a:cubicBezTo>
                  <a:cubicBezTo>
                    <a:pt x="397" y="49271"/>
                    <a:pt x="0" y="51258"/>
                    <a:pt x="1986" y="52450"/>
                  </a:cubicBezTo>
                  <a:cubicBezTo>
                    <a:pt x="7947" y="57615"/>
                    <a:pt x="7947" y="57615"/>
                    <a:pt x="7947" y="57615"/>
                  </a:cubicBezTo>
                  <a:cubicBezTo>
                    <a:pt x="9536" y="59205"/>
                    <a:pt x="10728" y="60794"/>
                    <a:pt x="10728" y="61192"/>
                  </a:cubicBezTo>
                  <a:cubicBezTo>
                    <a:pt x="11125" y="61589"/>
                    <a:pt x="9536" y="64370"/>
                    <a:pt x="7947" y="65960"/>
                  </a:cubicBezTo>
                  <a:cubicBezTo>
                    <a:pt x="2384" y="71523"/>
                    <a:pt x="2384" y="71523"/>
                    <a:pt x="2384" y="71523"/>
                  </a:cubicBezTo>
                  <a:cubicBezTo>
                    <a:pt x="794" y="73112"/>
                    <a:pt x="1589" y="74701"/>
                    <a:pt x="3576" y="75496"/>
                  </a:cubicBezTo>
                  <a:cubicBezTo>
                    <a:pt x="11125" y="77880"/>
                    <a:pt x="11125" y="77880"/>
                    <a:pt x="11125" y="77880"/>
                  </a:cubicBezTo>
                  <a:cubicBezTo>
                    <a:pt x="13112" y="78675"/>
                    <a:pt x="15099" y="79470"/>
                    <a:pt x="15099" y="79867"/>
                  </a:cubicBezTo>
                  <a:cubicBezTo>
                    <a:pt x="15496" y="80264"/>
                    <a:pt x="15099" y="83046"/>
                    <a:pt x="14304" y="85033"/>
                  </a:cubicBezTo>
                  <a:cubicBezTo>
                    <a:pt x="11125" y="92582"/>
                    <a:pt x="11125" y="92582"/>
                    <a:pt x="11125" y="92582"/>
                  </a:cubicBezTo>
                  <a:cubicBezTo>
                    <a:pt x="10331" y="94569"/>
                    <a:pt x="11523" y="96158"/>
                    <a:pt x="13907" y="95761"/>
                  </a:cubicBezTo>
                  <a:cubicBezTo>
                    <a:pt x="21456" y="95364"/>
                    <a:pt x="21456" y="95364"/>
                    <a:pt x="21456" y="95364"/>
                  </a:cubicBezTo>
                  <a:cubicBezTo>
                    <a:pt x="23841" y="95364"/>
                    <a:pt x="25827" y="95364"/>
                    <a:pt x="26225" y="95761"/>
                  </a:cubicBezTo>
                  <a:cubicBezTo>
                    <a:pt x="26622" y="96158"/>
                    <a:pt x="27417" y="98543"/>
                    <a:pt x="27417" y="100927"/>
                  </a:cubicBezTo>
                  <a:cubicBezTo>
                    <a:pt x="27417" y="108874"/>
                    <a:pt x="27417" y="108874"/>
                    <a:pt x="27417" y="108874"/>
                  </a:cubicBezTo>
                  <a:cubicBezTo>
                    <a:pt x="27417" y="110860"/>
                    <a:pt x="29006" y="112052"/>
                    <a:pt x="30993" y="110860"/>
                  </a:cubicBezTo>
                  <a:cubicBezTo>
                    <a:pt x="38145" y="107284"/>
                    <a:pt x="38145" y="107284"/>
                    <a:pt x="38145" y="107284"/>
                  </a:cubicBezTo>
                  <a:cubicBezTo>
                    <a:pt x="40132" y="106490"/>
                    <a:pt x="42119" y="105695"/>
                    <a:pt x="42516" y="105695"/>
                  </a:cubicBezTo>
                  <a:cubicBezTo>
                    <a:pt x="42913" y="106092"/>
                    <a:pt x="44900" y="108079"/>
                    <a:pt x="45695" y="110066"/>
                  </a:cubicBezTo>
                  <a:cubicBezTo>
                    <a:pt x="48874" y="117615"/>
                    <a:pt x="48874" y="117615"/>
                    <a:pt x="48874" y="117615"/>
                  </a:cubicBezTo>
                  <a:cubicBezTo>
                    <a:pt x="49668" y="119602"/>
                    <a:pt x="51258" y="120000"/>
                    <a:pt x="52847" y="118013"/>
                  </a:cubicBezTo>
                  <a:cubicBezTo>
                    <a:pt x="58013" y="112052"/>
                    <a:pt x="58013" y="112052"/>
                    <a:pt x="58013" y="112052"/>
                  </a:cubicBezTo>
                  <a:cubicBezTo>
                    <a:pt x="59602" y="110463"/>
                    <a:pt x="61192" y="109271"/>
                    <a:pt x="61589" y="109271"/>
                  </a:cubicBezTo>
                  <a:cubicBezTo>
                    <a:pt x="61986" y="109271"/>
                    <a:pt x="64370" y="110463"/>
                    <a:pt x="65960" y="112052"/>
                  </a:cubicBezTo>
                  <a:cubicBezTo>
                    <a:pt x="71523" y="117615"/>
                    <a:pt x="71523" y="117615"/>
                    <a:pt x="71523" y="117615"/>
                  </a:cubicBezTo>
                  <a:cubicBezTo>
                    <a:pt x="73112" y="119205"/>
                    <a:pt x="75099" y="118410"/>
                    <a:pt x="75894" y="116423"/>
                  </a:cubicBezTo>
                  <a:cubicBezTo>
                    <a:pt x="78278" y="108874"/>
                    <a:pt x="78278" y="108874"/>
                    <a:pt x="78278" y="108874"/>
                  </a:cubicBezTo>
                  <a:cubicBezTo>
                    <a:pt x="79072" y="106887"/>
                    <a:pt x="79867" y="104900"/>
                    <a:pt x="80264" y="104900"/>
                  </a:cubicBezTo>
                  <a:cubicBezTo>
                    <a:pt x="80662" y="104503"/>
                    <a:pt x="83443" y="104900"/>
                    <a:pt x="85430" y="105695"/>
                  </a:cubicBezTo>
                  <a:cubicBezTo>
                    <a:pt x="92582" y="108874"/>
                    <a:pt x="92582" y="108874"/>
                    <a:pt x="92582" y="108874"/>
                  </a:cubicBezTo>
                  <a:cubicBezTo>
                    <a:pt x="94966" y="109668"/>
                    <a:pt x="96556" y="108476"/>
                    <a:pt x="96158" y="106092"/>
                  </a:cubicBezTo>
                  <a:cubicBezTo>
                    <a:pt x="95761" y="98543"/>
                    <a:pt x="95761" y="98543"/>
                    <a:pt x="95761" y="98543"/>
                  </a:cubicBezTo>
                  <a:cubicBezTo>
                    <a:pt x="95364" y="96158"/>
                    <a:pt x="95761" y="94172"/>
                    <a:pt x="95761" y="93774"/>
                  </a:cubicBezTo>
                  <a:cubicBezTo>
                    <a:pt x="96158" y="93377"/>
                    <a:pt x="98940" y="92582"/>
                    <a:pt x="101324" y="92582"/>
                  </a:cubicBezTo>
                  <a:cubicBezTo>
                    <a:pt x="108874" y="92582"/>
                    <a:pt x="108874" y="92582"/>
                    <a:pt x="108874" y="92582"/>
                  </a:cubicBezTo>
                  <a:cubicBezTo>
                    <a:pt x="111258" y="92582"/>
                    <a:pt x="112450" y="90993"/>
                    <a:pt x="111258" y="89006"/>
                  </a:cubicBezTo>
                  <a:cubicBezTo>
                    <a:pt x="107682" y="81854"/>
                    <a:pt x="107682" y="81854"/>
                    <a:pt x="107682" y="81854"/>
                  </a:cubicBezTo>
                  <a:cubicBezTo>
                    <a:pt x="106490" y="79867"/>
                    <a:pt x="106092" y="77880"/>
                    <a:pt x="106092" y="77483"/>
                  </a:cubicBezTo>
                  <a:cubicBezTo>
                    <a:pt x="106490" y="77086"/>
                    <a:pt x="108476" y="75099"/>
                    <a:pt x="110463" y="74304"/>
                  </a:cubicBezTo>
                  <a:cubicBezTo>
                    <a:pt x="117615" y="71523"/>
                    <a:pt x="117615" y="71523"/>
                    <a:pt x="117615" y="71523"/>
                  </a:cubicBezTo>
                  <a:cubicBezTo>
                    <a:pt x="120000" y="70331"/>
                    <a:pt x="120000" y="68741"/>
                    <a:pt x="118410" y="67152"/>
                  </a:cubicBezTo>
                  <a:cubicBezTo>
                    <a:pt x="112450" y="61986"/>
                    <a:pt x="112450" y="61986"/>
                    <a:pt x="112450" y="61986"/>
                  </a:cubicBezTo>
                  <a:cubicBezTo>
                    <a:pt x="110860" y="60397"/>
                    <a:pt x="109271" y="58807"/>
                    <a:pt x="109271" y="58410"/>
                  </a:cubicBezTo>
                  <a:cubicBezTo>
                    <a:pt x="109271" y="58013"/>
                    <a:pt x="110463" y="55629"/>
                    <a:pt x="112052" y="54039"/>
                  </a:cubicBezTo>
                  <a:cubicBezTo>
                    <a:pt x="117615" y="48476"/>
                    <a:pt x="117615" y="48476"/>
                    <a:pt x="117615" y="48476"/>
                  </a:cubicBezTo>
                  <a:cubicBezTo>
                    <a:pt x="119205" y="46887"/>
                    <a:pt x="118807" y="44900"/>
                    <a:pt x="116821" y="44105"/>
                  </a:cubicBezTo>
                  <a:lnTo>
                    <a:pt x="109271" y="41721"/>
                  </a:lnTo>
                  <a:close/>
                  <a:moveTo>
                    <a:pt x="58410" y="69933"/>
                  </a:moveTo>
                  <a:cubicBezTo>
                    <a:pt x="52847" y="69139"/>
                    <a:pt x="48874" y="63973"/>
                    <a:pt x="50066" y="58410"/>
                  </a:cubicBezTo>
                  <a:cubicBezTo>
                    <a:pt x="50860" y="52450"/>
                    <a:pt x="56026" y="48874"/>
                    <a:pt x="61986" y="49668"/>
                  </a:cubicBezTo>
                  <a:cubicBezTo>
                    <a:pt x="67549" y="50463"/>
                    <a:pt x="71125" y="56026"/>
                    <a:pt x="70331" y="61589"/>
                  </a:cubicBezTo>
                  <a:cubicBezTo>
                    <a:pt x="69536" y="67152"/>
                    <a:pt x="63973" y="71125"/>
                    <a:pt x="58410" y="69933"/>
                  </a:cubicBezTo>
                  <a:close/>
                </a:path>
              </a:pathLst>
            </a:custGeom>
            <a:solidFill>
              <a:srgbClr val="B4009E"/>
            </a:solidFill>
            <a:ln>
              <a:noFill/>
            </a:ln>
          </p:spPr>
          <p:txBody>
            <a:bodyPr lIns="91425" tIns="45700" rIns="91425" bIns="45700" anchor="t" anchorCtr="0">
              <a:noAutofit/>
            </a:bodyPr>
            <a:lstStyle/>
            <a:p>
              <a:pPr defTabSz="914367"/>
              <a:endParaRPr sz="1730">
                <a:solidFill>
                  <a:srgbClr val="FFFFFF"/>
                </a:solidFill>
                <a:latin typeface="Calibri"/>
                <a:ea typeface="Calibri"/>
                <a:cs typeface="Calibri"/>
                <a:sym typeface="Calibri"/>
              </a:endParaRPr>
            </a:p>
          </p:txBody>
        </p:sp>
        <p:sp>
          <p:nvSpPr>
            <p:cNvPr id="16" name="Shape 24"/>
            <p:cNvSpPr/>
            <p:nvPr/>
          </p:nvSpPr>
          <p:spPr>
            <a:xfrm>
              <a:off x="11022013" y="8059738"/>
              <a:ext cx="1547811" cy="1550988"/>
            </a:xfrm>
            <a:custGeom>
              <a:avLst/>
              <a:gdLst/>
              <a:ahLst/>
              <a:cxnLst/>
              <a:rect l="0" t="0" r="0" b="0"/>
              <a:pathLst>
                <a:path w="120000" h="120000" extrusionOk="0">
                  <a:moveTo>
                    <a:pt x="119999" y="63129"/>
                  </a:moveTo>
                  <a:cubicBezTo>
                    <a:pt x="119999" y="56870"/>
                    <a:pt x="119999" y="56870"/>
                    <a:pt x="119999" y="56870"/>
                  </a:cubicBezTo>
                  <a:cubicBezTo>
                    <a:pt x="119999" y="55782"/>
                    <a:pt x="119183" y="54693"/>
                    <a:pt x="118095" y="54693"/>
                  </a:cubicBezTo>
                  <a:cubicBezTo>
                    <a:pt x="109115" y="53333"/>
                    <a:pt x="109115" y="53333"/>
                    <a:pt x="109115" y="53333"/>
                  </a:cubicBezTo>
                  <a:cubicBezTo>
                    <a:pt x="108843" y="51156"/>
                    <a:pt x="108299" y="49251"/>
                    <a:pt x="107755" y="47074"/>
                  </a:cubicBezTo>
                  <a:cubicBezTo>
                    <a:pt x="115646" y="42448"/>
                    <a:pt x="115646" y="42448"/>
                    <a:pt x="115646" y="42448"/>
                  </a:cubicBezTo>
                  <a:cubicBezTo>
                    <a:pt x="116462" y="41904"/>
                    <a:pt x="117006" y="40544"/>
                    <a:pt x="116462" y="39455"/>
                  </a:cubicBezTo>
                  <a:cubicBezTo>
                    <a:pt x="114285" y="34013"/>
                    <a:pt x="114285" y="34013"/>
                    <a:pt x="114285" y="34013"/>
                  </a:cubicBezTo>
                  <a:cubicBezTo>
                    <a:pt x="113741" y="32925"/>
                    <a:pt x="112653" y="32380"/>
                    <a:pt x="111564" y="32653"/>
                  </a:cubicBezTo>
                  <a:cubicBezTo>
                    <a:pt x="102585" y="34829"/>
                    <a:pt x="102585" y="34829"/>
                    <a:pt x="102585" y="34829"/>
                  </a:cubicBezTo>
                  <a:cubicBezTo>
                    <a:pt x="101768" y="33197"/>
                    <a:pt x="100680" y="31564"/>
                    <a:pt x="99319" y="29931"/>
                  </a:cubicBezTo>
                  <a:cubicBezTo>
                    <a:pt x="104761" y="22857"/>
                    <a:pt x="104761" y="22857"/>
                    <a:pt x="104761" y="22857"/>
                  </a:cubicBezTo>
                  <a:cubicBezTo>
                    <a:pt x="105578" y="21768"/>
                    <a:pt x="105306" y="20408"/>
                    <a:pt x="104761" y="19591"/>
                  </a:cubicBezTo>
                  <a:cubicBezTo>
                    <a:pt x="100408" y="15238"/>
                    <a:pt x="100408" y="15238"/>
                    <a:pt x="100408" y="15238"/>
                  </a:cubicBezTo>
                  <a:cubicBezTo>
                    <a:pt x="99591" y="14693"/>
                    <a:pt x="98231" y="14421"/>
                    <a:pt x="97142" y="15238"/>
                  </a:cubicBezTo>
                  <a:cubicBezTo>
                    <a:pt x="90068" y="20680"/>
                    <a:pt x="90068" y="20680"/>
                    <a:pt x="90068" y="20680"/>
                  </a:cubicBezTo>
                  <a:cubicBezTo>
                    <a:pt x="88435" y="19319"/>
                    <a:pt x="86530" y="18231"/>
                    <a:pt x="84625" y="17142"/>
                  </a:cubicBezTo>
                  <a:cubicBezTo>
                    <a:pt x="87074" y="8163"/>
                    <a:pt x="87074" y="8163"/>
                    <a:pt x="87074" y="8163"/>
                  </a:cubicBezTo>
                  <a:cubicBezTo>
                    <a:pt x="87346" y="7074"/>
                    <a:pt x="86530" y="5986"/>
                    <a:pt x="85442" y="5442"/>
                  </a:cubicBezTo>
                  <a:cubicBezTo>
                    <a:pt x="80000" y="3265"/>
                    <a:pt x="80000" y="3265"/>
                    <a:pt x="80000" y="3265"/>
                  </a:cubicBezTo>
                  <a:cubicBezTo>
                    <a:pt x="78911" y="2721"/>
                    <a:pt x="77551" y="3265"/>
                    <a:pt x="77006" y="4353"/>
                  </a:cubicBezTo>
                  <a:cubicBezTo>
                    <a:pt x="72380" y="11972"/>
                    <a:pt x="72380" y="11972"/>
                    <a:pt x="72380" y="11972"/>
                  </a:cubicBezTo>
                  <a:cubicBezTo>
                    <a:pt x="70476" y="11700"/>
                    <a:pt x="68571" y="11156"/>
                    <a:pt x="66666" y="10884"/>
                  </a:cubicBezTo>
                  <a:cubicBezTo>
                    <a:pt x="65306" y="1904"/>
                    <a:pt x="65306" y="1904"/>
                    <a:pt x="65306" y="1904"/>
                  </a:cubicBezTo>
                  <a:cubicBezTo>
                    <a:pt x="65306" y="816"/>
                    <a:pt x="64217" y="0"/>
                    <a:pt x="63129" y="0"/>
                  </a:cubicBezTo>
                  <a:cubicBezTo>
                    <a:pt x="56870" y="0"/>
                    <a:pt x="56870" y="0"/>
                    <a:pt x="56870" y="0"/>
                  </a:cubicBezTo>
                  <a:cubicBezTo>
                    <a:pt x="55782" y="0"/>
                    <a:pt x="54693" y="816"/>
                    <a:pt x="54693" y="1904"/>
                  </a:cubicBezTo>
                  <a:cubicBezTo>
                    <a:pt x="53333" y="10884"/>
                    <a:pt x="53333" y="10884"/>
                    <a:pt x="53333" y="10884"/>
                  </a:cubicBezTo>
                  <a:cubicBezTo>
                    <a:pt x="51156" y="11156"/>
                    <a:pt x="49251" y="11700"/>
                    <a:pt x="47074" y="12244"/>
                  </a:cubicBezTo>
                  <a:cubicBezTo>
                    <a:pt x="42448" y="4353"/>
                    <a:pt x="42448" y="4353"/>
                    <a:pt x="42448" y="4353"/>
                  </a:cubicBezTo>
                  <a:cubicBezTo>
                    <a:pt x="41904" y="3537"/>
                    <a:pt x="40544" y="2993"/>
                    <a:pt x="39455" y="3537"/>
                  </a:cubicBezTo>
                  <a:cubicBezTo>
                    <a:pt x="34013" y="5714"/>
                    <a:pt x="34013" y="5714"/>
                    <a:pt x="34013" y="5714"/>
                  </a:cubicBezTo>
                  <a:cubicBezTo>
                    <a:pt x="32925" y="6258"/>
                    <a:pt x="32380" y="7346"/>
                    <a:pt x="32653" y="8435"/>
                  </a:cubicBezTo>
                  <a:cubicBezTo>
                    <a:pt x="34829" y="17414"/>
                    <a:pt x="34829" y="17414"/>
                    <a:pt x="34829" y="17414"/>
                  </a:cubicBezTo>
                  <a:cubicBezTo>
                    <a:pt x="33197" y="18231"/>
                    <a:pt x="31564" y="19319"/>
                    <a:pt x="30204" y="20680"/>
                  </a:cubicBezTo>
                  <a:cubicBezTo>
                    <a:pt x="22857" y="15238"/>
                    <a:pt x="22857" y="15238"/>
                    <a:pt x="22857" y="15238"/>
                  </a:cubicBezTo>
                  <a:cubicBezTo>
                    <a:pt x="21768" y="14421"/>
                    <a:pt x="20408" y="14693"/>
                    <a:pt x="19591" y="15238"/>
                  </a:cubicBezTo>
                  <a:cubicBezTo>
                    <a:pt x="15510" y="19591"/>
                    <a:pt x="15510" y="19591"/>
                    <a:pt x="15510" y="19591"/>
                  </a:cubicBezTo>
                  <a:cubicBezTo>
                    <a:pt x="14693" y="20408"/>
                    <a:pt x="14421" y="21768"/>
                    <a:pt x="15238" y="22857"/>
                  </a:cubicBezTo>
                  <a:cubicBezTo>
                    <a:pt x="20680" y="29931"/>
                    <a:pt x="20680" y="29931"/>
                    <a:pt x="20680" y="29931"/>
                  </a:cubicBezTo>
                  <a:cubicBezTo>
                    <a:pt x="19319" y="31836"/>
                    <a:pt x="18231" y="33469"/>
                    <a:pt x="17142" y="35374"/>
                  </a:cubicBezTo>
                  <a:cubicBezTo>
                    <a:pt x="8435" y="33197"/>
                    <a:pt x="8435" y="33197"/>
                    <a:pt x="8435" y="33197"/>
                  </a:cubicBezTo>
                  <a:cubicBezTo>
                    <a:pt x="7346" y="32925"/>
                    <a:pt x="5986" y="33469"/>
                    <a:pt x="5442" y="34557"/>
                  </a:cubicBezTo>
                  <a:cubicBezTo>
                    <a:pt x="3265" y="40000"/>
                    <a:pt x="3265" y="40000"/>
                    <a:pt x="3265" y="40000"/>
                  </a:cubicBezTo>
                  <a:cubicBezTo>
                    <a:pt x="2721" y="41088"/>
                    <a:pt x="3265" y="42448"/>
                    <a:pt x="4353" y="42993"/>
                  </a:cubicBezTo>
                  <a:cubicBezTo>
                    <a:pt x="12244" y="47619"/>
                    <a:pt x="12244" y="47619"/>
                    <a:pt x="12244" y="47619"/>
                  </a:cubicBezTo>
                  <a:cubicBezTo>
                    <a:pt x="11700" y="49523"/>
                    <a:pt x="11156" y="51428"/>
                    <a:pt x="10884" y="53333"/>
                  </a:cubicBezTo>
                  <a:cubicBezTo>
                    <a:pt x="1904" y="54693"/>
                    <a:pt x="1904" y="54693"/>
                    <a:pt x="1904" y="54693"/>
                  </a:cubicBezTo>
                  <a:cubicBezTo>
                    <a:pt x="816" y="54693"/>
                    <a:pt x="0" y="55782"/>
                    <a:pt x="0" y="56870"/>
                  </a:cubicBezTo>
                  <a:cubicBezTo>
                    <a:pt x="0" y="63129"/>
                    <a:pt x="0" y="63129"/>
                    <a:pt x="0" y="63129"/>
                  </a:cubicBezTo>
                  <a:cubicBezTo>
                    <a:pt x="0" y="64217"/>
                    <a:pt x="816" y="65306"/>
                    <a:pt x="1904" y="65306"/>
                  </a:cubicBezTo>
                  <a:cubicBezTo>
                    <a:pt x="10884" y="66666"/>
                    <a:pt x="10884" y="66666"/>
                    <a:pt x="10884" y="66666"/>
                  </a:cubicBezTo>
                  <a:cubicBezTo>
                    <a:pt x="11428" y="68843"/>
                    <a:pt x="11700" y="70748"/>
                    <a:pt x="12244" y="72925"/>
                  </a:cubicBezTo>
                  <a:cubicBezTo>
                    <a:pt x="4353" y="77551"/>
                    <a:pt x="4353" y="77551"/>
                    <a:pt x="4353" y="77551"/>
                  </a:cubicBezTo>
                  <a:cubicBezTo>
                    <a:pt x="3537" y="78095"/>
                    <a:pt x="2993" y="79455"/>
                    <a:pt x="3537" y="80544"/>
                  </a:cubicBezTo>
                  <a:cubicBezTo>
                    <a:pt x="5714" y="85986"/>
                    <a:pt x="5714" y="85986"/>
                    <a:pt x="5714" y="85986"/>
                  </a:cubicBezTo>
                  <a:cubicBezTo>
                    <a:pt x="6258" y="87074"/>
                    <a:pt x="7619" y="87619"/>
                    <a:pt x="8707" y="87346"/>
                  </a:cubicBezTo>
                  <a:cubicBezTo>
                    <a:pt x="17414" y="85170"/>
                    <a:pt x="17414" y="85170"/>
                    <a:pt x="17414" y="85170"/>
                  </a:cubicBezTo>
                  <a:cubicBezTo>
                    <a:pt x="18503" y="86802"/>
                    <a:pt x="19591" y="88435"/>
                    <a:pt x="20680" y="90068"/>
                  </a:cubicBezTo>
                  <a:cubicBezTo>
                    <a:pt x="15238" y="97142"/>
                    <a:pt x="15238" y="97142"/>
                    <a:pt x="15238" y="97142"/>
                  </a:cubicBezTo>
                  <a:cubicBezTo>
                    <a:pt x="14421" y="98231"/>
                    <a:pt x="14693" y="99591"/>
                    <a:pt x="15510" y="100408"/>
                  </a:cubicBezTo>
                  <a:cubicBezTo>
                    <a:pt x="19591" y="104489"/>
                    <a:pt x="19591" y="104489"/>
                    <a:pt x="19591" y="104489"/>
                  </a:cubicBezTo>
                  <a:cubicBezTo>
                    <a:pt x="20408" y="105306"/>
                    <a:pt x="21768" y="105578"/>
                    <a:pt x="22857" y="104761"/>
                  </a:cubicBezTo>
                  <a:cubicBezTo>
                    <a:pt x="30204" y="99319"/>
                    <a:pt x="30204" y="99319"/>
                    <a:pt x="30204" y="99319"/>
                  </a:cubicBezTo>
                  <a:cubicBezTo>
                    <a:pt x="31836" y="100680"/>
                    <a:pt x="33469" y="101768"/>
                    <a:pt x="35374" y="102857"/>
                  </a:cubicBezTo>
                  <a:cubicBezTo>
                    <a:pt x="33197" y="111836"/>
                    <a:pt x="33197" y="111836"/>
                    <a:pt x="33197" y="111836"/>
                  </a:cubicBezTo>
                  <a:cubicBezTo>
                    <a:pt x="32925" y="112925"/>
                    <a:pt x="33469" y="114013"/>
                    <a:pt x="34557" y="114557"/>
                  </a:cubicBezTo>
                  <a:cubicBezTo>
                    <a:pt x="40000" y="116734"/>
                    <a:pt x="40000" y="116734"/>
                    <a:pt x="40000" y="116734"/>
                  </a:cubicBezTo>
                  <a:cubicBezTo>
                    <a:pt x="41088" y="117278"/>
                    <a:pt x="42448" y="116734"/>
                    <a:pt x="42993" y="115646"/>
                  </a:cubicBezTo>
                  <a:cubicBezTo>
                    <a:pt x="47619" y="108027"/>
                    <a:pt x="47619" y="108027"/>
                    <a:pt x="47619" y="108027"/>
                  </a:cubicBezTo>
                  <a:cubicBezTo>
                    <a:pt x="49523" y="108299"/>
                    <a:pt x="51428" y="108843"/>
                    <a:pt x="53333" y="109115"/>
                  </a:cubicBezTo>
                  <a:cubicBezTo>
                    <a:pt x="54693" y="118095"/>
                    <a:pt x="54693" y="118095"/>
                    <a:pt x="54693" y="118095"/>
                  </a:cubicBezTo>
                  <a:cubicBezTo>
                    <a:pt x="54693" y="119183"/>
                    <a:pt x="55782" y="119999"/>
                    <a:pt x="56870" y="119999"/>
                  </a:cubicBezTo>
                  <a:cubicBezTo>
                    <a:pt x="63129" y="119999"/>
                    <a:pt x="63129" y="119999"/>
                    <a:pt x="63129" y="119999"/>
                  </a:cubicBezTo>
                  <a:cubicBezTo>
                    <a:pt x="64217" y="119999"/>
                    <a:pt x="65306" y="119183"/>
                    <a:pt x="65306" y="118095"/>
                  </a:cubicBezTo>
                  <a:cubicBezTo>
                    <a:pt x="66666" y="109115"/>
                    <a:pt x="66666" y="109115"/>
                    <a:pt x="66666" y="109115"/>
                  </a:cubicBezTo>
                  <a:cubicBezTo>
                    <a:pt x="68843" y="108843"/>
                    <a:pt x="70748" y="108299"/>
                    <a:pt x="72925" y="107755"/>
                  </a:cubicBezTo>
                  <a:cubicBezTo>
                    <a:pt x="77551" y="115646"/>
                    <a:pt x="77551" y="115646"/>
                    <a:pt x="77551" y="115646"/>
                  </a:cubicBezTo>
                  <a:cubicBezTo>
                    <a:pt x="78095" y="116462"/>
                    <a:pt x="79455" y="117006"/>
                    <a:pt x="80544" y="116462"/>
                  </a:cubicBezTo>
                  <a:cubicBezTo>
                    <a:pt x="85986" y="114285"/>
                    <a:pt x="85986" y="114285"/>
                    <a:pt x="85986" y="114285"/>
                  </a:cubicBezTo>
                  <a:cubicBezTo>
                    <a:pt x="87074" y="113741"/>
                    <a:pt x="87619" y="112653"/>
                    <a:pt x="87346" y="111564"/>
                  </a:cubicBezTo>
                  <a:cubicBezTo>
                    <a:pt x="85170" y="102585"/>
                    <a:pt x="85170" y="102585"/>
                    <a:pt x="85170" y="102585"/>
                  </a:cubicBezTo>
                  <a:cubicBezTo>
                    <a:pt x="86802" y="101496"/>
                    <a:pt x="88435" y="100408"/>
                    <a:pt x="90068" y="99319"/>
                  </a:cubicBezTo>
                  <a:cubicBezTo>
                    <a:pt x="97142" y="104761"/>
                    <a:pt x="97142" y="104761"/>
                    <a:pt x="97142" y="104761"/>
                  </a:cubicBezTo>
                  <a:cubicBezTo>
                    <a:pt x="98231" y="105578"/>
                    <a:pt x="99591" y="105306"/>
                    <a:pt x="100408" y="104489"/>
                  </a:cubicBezTo>
                  <a:cubicBezTo>
                    <a:pt x="104761" y="100408"/>
                    <a:pt x="104761" y="100408"/>
                    <a:pt x="104761" y="100408"/>
                  </a:cubicBezTo>
                  <a:cubicBezTo>
                    <a:pt x="105306" y="99591"/>
                    <a:pt x="105578" y="98231"/>
                    <a:pt x="104761" y="97142"/>
                  </a:cubicBezTo>
                  <a:cubicBezTo>
                    <a:pt x="99319" y="90068"/>
                    <a:pt x="99319" y="90068"/>
                    <a:pt x="99319" y="90068"/>
                  </a:cubicBezTo>
                  <a:cubicBezTo>
                    <a:pt x="100680" y="88163"/>
                    <a:pt x="101768" y="86530"/>
                    <a:pt x="102857" y="84625"/>
                  </a:cubicBezTo>
                  <a:cubicBezTo>
                    <a:pt x="111836" y="86802"/>
                    <a:pt x="111836" y="86802"/>
                    <a:pt x="111836" y="86802"/>
                  </a:cubicBezTo>
                  <a:cubicBezTo>
                    <a:pt x="112925" y="87074"/>
                    <a:pt x="114013" y="86530"/>
                    <a:pt x="114557" y="85442"/>
                  </a:cubicBezTo>
                  <a:cubicBezTo>
                    <a:pt x="116734" y="80000"/>
                    <a:pt x="116734" y="80000"/>
                    <a:pt x="116734" y="80000"/>
                  </a:cubicBezTo>
                  <a:cubicBezTo>
                    <a:pt x="117278" y="78911"/>
                    <a:pt x="116734" y="77551"/>
                    <a:pt x="115918" y="77006"/>
                  </a:cubicBezTo>
                  <a:cubicBezTo>
                    <a:pt x="108027" y="72380"/>
                    <a:pt x="108027" y="72380"/>
                    <a:pt x="108027" y="72380"/>
                  </a:cubicBezTo>
                  <a:cubicBezTo>
                    <a:pt x="108299" y="70476"/>
                    <a:pt x="108843" y="68571"/>
                    <a:pt x="109115" y="66666"/>
                  </a:cubicBezTo>
                  <a:cubicBezTo>
                    <a:pt x="118095" y="65306"/>
                    <a:pt x="118095" y="65306"/>
                    <a:pt x="118095" y="65306"/>
                  </a:cubicBezTo>
                  <a:cubicBezTo>
                    <a:pt x="119183" y="65306"/>
                    <a:pt x="119999" y="64217"/>
                    <a:pt x="119999" y="63129"/>
                  </a:cubicBezTo>
                  <a:close/>
                  <a:moveTo>
                    <a:pt x="98231" y="59863"/>
                  </a:moveTo>
                  <a:cubicBezTo>
                    <a:pt x="98231" y="64761"/>
                    <a:pt x="96870" y="69659"/>
                    <a:pt x="96870" y="69659"/>
                  </a:cubicBezTo>
                  <a:cubicBezTo>
                    <a:pt x="96326" y="71836"/>
                    <a:pt x="94149" y="72653"/>
                    <a:pt x="92244" y="71564"/>
                  </a:cubicBezTo>
                  <a:cubicBezTo>
                    <a:pt x="77278" y="62040"/>
                    <a:pt x="77278" y="62040"/>
                    <a:pt x="77278" y="62040"/>
                  </a:cubicBezTo>
                  <a:cubicBezTo>
                    <a:pt x="75374" y="60952"/>
                    <a:pt x="75374" y="59047"/>
                    <a:pt x="77278" y="57959"/>
                  </a:cubicBezTo>
                  <a:cubicBezTo>
                    <a:pt x="92244" y="48435"/>
                    <a:pt x="92244" y="48435"/>
                    <a:pt x="92244" y="48435"/>
                  </a:cubicBezTo>
                  <a:cubicBezTo>
                    <a:pt x="94149" y="47346"/>
                    <a:pt x="96326" y="48163"/>
                    <a:pt x="96870" y="50340"/>
                  </a:cubicBezTo>
                  <a:cubicBezTo>
                    <a:pt x="96870" y="50340"/>
                    <a:pt x="98231" y="55238"/>
                    <a:pt x="98231" y="59863"/>
                  </a:cubicBezTo>
                  <a:close/>
                  <a:moveTo>
                    <a:pt x="87346" y="87346"/>
                  </a:moveTo>
                  <a:cubicBezTo>
                    <a:pt x="83809" y="90612"/>
                    <a:pt x="79455" y="93333"/>
                    <a:pt x="79455" y="93333"/>
                  </a:cubicBezTo>
                  <a:cubicBezTo>
                    <a:pt x="77551" y="94421"/>
                    <a:pt x="75374" y="93333"/>
                    <a:pt x="74829" y="91156"/>
                  </a:cubicBezTo>
                  <a:cubicBezTo>
                    <a:pt x="70748" y="74013"/>
                    <a:pt x="70748" y="74013"/>
                    <a:pt x="70748" y="74013"/>
                  </a:cubicBezTo>
                  <a:cubicBezTo>
                    <a:pt x="70204" y="71836"/>
                    <a:pt x="71564" y="70476"/>
                    <a:pt x="73741" y="70748"/>
                  </a:cubicBezTo>
                  <a:cubicBezTo>
                    <a:pt x="91156" y="75102"/>
                    <a:pt x="91156" y="75102"/>
                    <a:pt x="91156" y="75102"/>
                  </a:cubicBezTo>
                  <a:cubicBezTo>
                    <a:pt x="93333" y="75646"/>
                    <a:pt x="94149" y="77551"/>
                    <a:pt x="93061" y="79455"/>
                  </a:cubicBezTo>
                  <a:cubicBezTo>
                    <a:pt x="93061" y="79455"/>
                    <a:pt x="90612" y="84081"/>
                    <a:pt x="87346" y="87346"/>
                  </a:cubicBezTo>
                  <a:close/>
                  <a:moveTo>
                    <a:pt x="48435" y="92789"/>
                  </a:moveTo>
                  <a:cubicBezTo>
                    <a:pt x="57959" y="77551"/>
                    <a:pt x="57959" y="77551"/>
                    <a:pt x="57959" y="77551"/>
                  </a:cubicBezTo>
                  <a:cubicBezTo>
                    <a:pt x="59047" y="75646"/>
                    <a:pt x="60952" y="75646"/>
                    <a:pt x="62040" y="77551"/>
                  </a:cubicBezTo>
                  <a:cubicBezTo>
                    <a:pt x="71564" y="92789"/>
                    <a:pt x="71564" y="92789"/>
                    <a:pt x="71564" y="92789"/>
                  </a:cubicBezTo>
                  <a:cubicBezTo>
                    <a:pt x="72653" y="94693"/>
                    <a:pt x="71836" y="96870"/>
                    <a:pt x="69659" y="97414"/>
                  </a:cubicBezTo>
                  <a:cubicBezTo>
                    <a:pt x="69659" y="97414"/>
                    <a:pt x="64761" y="98775"/>
                    <a:pt x="60136" y="98775"/>
                  </a:cubicBezTo>
                  <a:cubicBezTo>
                    <a:pt x="55238" y="98775"/>
                    <a:pt x="50340" y="97414"/>
                    <a:pt x="50340" y="97414"/>
                  </a:cubicBezTo>
                  <a:cubicBezTo>
                    <a:pt x="48163" y="96870"/>
                    <a:pt x="47346" y="94693"/>
                    <a:pt x="48435" y="92789"/>
                  </a:cubicBezTo>
                  <a:close/>
                  <a:moveTo>
                    <a:pt x="60136" y="69387"/>
                  </a:moveTo>
                  <a:cubicBezTo>
                    <a:pt x="54965" y="69387"/>
                    <a:pt x="50612" y="65306"/>
                    <a:pt x="50612" y="59863"/>
                  </a:cubicBezTo>
                  <a:cubicBezTo>
                    <a:pt x="50612" y="54693"/>
                    <a:pt x="54965" y="50612"/>
                    <a:pt x="60136" y="50612"/>
                  </a:cubicBezTo>
                  <a:cubicBezTo>
                    <a:pt x="65306" y="50612"/>
                    <a:pt x="69387" y="54693"/>
                    <a:pt x="69387" y="59863"/>
                  </a:cubicBezTo>
                  <a:cubicBezTo>
                    <a:pt x="69387" y="65306"/>
                    <a:pt x="65306" y="69387"/>
                    <a:pt x="60136" y="69387"/>
                  </a:cubicBezTo>
                  <a:close/>
                  <a:moveTo>
                    <a:pt x="32653" y="87619"/>
                  </a:moveTo>
                  <a:cubicBezTo>
                    <a:pt x="29387" y="84353"/>
                    <a:pt x="26938" y="80000"/>
                    <a:pt x="26938" y="80000"/>
                  </a:cubicBezTo>
                  <a:cubicBezTo>
                    <a:pt x="25850" y="77823"/>
                    <a:pt x="26666" y="75918"/>
                    <a:pt x="28843" y="75374"/>
                  </a:cubicBezTo>
                  <a:cubicBezTo>
                    <a:pt x="46258" y="71292"/>
                    <a:pt x="46258" y="71292"/>
                    <a:pt x="46258" y="71292"/>
                  </a:cubicBezTo>
                  <a:cubicBezTo>
                    <a:pt x="48435" y="70748"/>
                    <a:pt x="49523" y="72108"/>
                    <a:pt x="49251" y="74285"/>
                  </a:cubicBezTo>
                  <a:cubicBezTo>
                    <a:pt x="44897" y="91700"/>
                    <a:pt x="44897" y="91700"/>
                    <a:pt x="44897" y="91700"/>
                  </a:cubicBezTo>
                  <a:cubicBezTo>
                    <a:pt x="44353" y="93877"/>
                    <a:pt x="42448" y="94693"/>
                    <a:pt x="40544" y="93605"/>
                  </a:cubicBezTo>
                  <a:cubicBezTo>
                    <a:pt x="40544" y="93605"/>
                    <a:pt x="36190" y="91156"/>
                    <a:pt x="32653" y="87619"/>
                  </a:cubicBezTo>
                  <a:close/>
                  <a:moveTo>
                    <a:pt x="27210" y="48979"/>
                  </a:moveTo>
                  <a:cubicBezTo>
                    <a:pt x="42448" y="58503"/>
                    <a:pt x="42448" y="58503"/>
                    <a:pt x="42448" y="58503"/>
                  </a:cubicBezTo>
                  <a:cubicBezTo>
                    <a:pt x="44353" y="59591"/>
                    <a:pt x="44353" y="61496"/>
                    <a:pt x="42448" y="62585"/>
                  </a:cubicBezTo>
                  <a:cubicBezTo>
                    <a:pt x="27210" y="71836"/>
                    <a:pt x="27210" y="71836"/>
                    <a:pt x="27210" y="71836"/>
                  </a:cubicBezTo>
                  <a:cubicBezTo>
                    <a:pt x="25306" y="73197"/>
                    <a:pt x="23129" y="72380"/>
                    <a:pt x="22585" y="70204"/>
                  </a:cubicBezTo>
                  <a:cubicBezTo>
                    <a:pt x="22585" y="70204"/>
                    <a:pt x="21224" y="65306"/>
                    <a:pt x="21224" y="60408"/>
                  </a:cubicBezTo>
                  <a:cubicBezTo>
                    <a:pt x="21224" y="55782"/>
                    <a:pt x="22585" y="50884"/>
                    <a:pt x="22585" y="50884"/>
                  </a:cubicBezTo>
                  <a:cubicBezTo>
                    <a:pt x="23129" y="48707"/>
                    <a:pt x="25306" y="47891"/>
                    <a:pt x="27210" y="48979"/>
                  </a:cubicBezTo>
                  <a:close/>
                  <a:moveTo>
                    <a:pt x="32380" y="33197"/>
                  </a:moveTo>
                  <a:cubicBezTo>
                    <a:pt x="35646" y="29659"/>
                    <a:pt x="40272" y="27210"/>
                    <a:pt x="40272" y="27210"/>
                  </a:cubicBezTo>
                  <a:cubicBezTo>
                    <a:pt x="42176" y="26122"/>
                    <a:pt x="44081" y="27210"/>
                    <a:pt x="44625" y="29387"/>
                  </a:cubicBezTo>
                  <a:cubicBezTo>
                    <a:pt x="48707" y="46530"/>
                    <a:pt x="48707" y="46530"/>
                    <a:pt x="48707" y="46530"/>
                  </a:cubicBezTo>
                  <a:cubicBezTo>
                    <a:pt x="49251" y="48707"/>
                    <a:pt x="47891" y="50068"/>
                    <a:pt x="45714" y="49523"/>
                  </a:cubicBezTo>
                  <a:cubicBezTo>
                    <a:pt x="28299" y="45442"/>
                    <a:pt x="28299" y="45442"/>
                    <a:pt x="28299" y="45442"/>
                  </a:cubicBezTo>
                  <a:cubicBezTo>
                    <a:pt x="26122" y="44897"/>
                    <a:pt x="25306" y="42993"/>
                    <a:pt x="26394" y="41088"/>
                  </a:cubicBezTo>
                  <a:cubicBezTo>
                    <a:pt x="26394" y="41088"/>
                    <a:pt x="28843" y="36462"/>
                    <a:pt x="32380" y="33197"/>
                  </a:cubicBezTo>
                  <a:close/>
                  <a:moveTo>
                    <a:pt x="71020" y="27755"/>
                  </a:moveTo>
                  <a:cubicBezTo>
                    <a:pt x="61768" y="42721"/>
                    <a:pt x="61768" y="42721"/>
                    <a:pt x="61768" y="42721"/>
                  </a:cubicBezTo>
                  <a:cubicBezTo>
                    <a:pt x="60408" y="44625"/>
                    <a:pt x="58503" y="44625"/>
                    <a:pt x="57414" y="42721"/>
                  </a:cubicBezTo>
                  <a:cubicBezTo>
                    <a:pt x="48163" y="27755"/>
                    <a:pt x="48163" y="27755"/>
                    <a:pt x="48163" y="27755"/>
                  </a:cubicBezTo>
                  <a:cubicBezTo>
                    <a:pt x="46802" y="25850"/>
                    <a:pt x="47619" y="23673"/>
                    <a:pt x="49795" y="23129"/>
                  </a:cubicBezTo>
                  <a:cubicBezTo>
                    <a:pt x="49795" y="23129"/>
                    <a:pt x="54693" y="21768"/>
                    <a:pt x="59591" y="21768"/>
                  </a:cubicBezTo>
                  <a:cubicBezTo>
                    <a:pt x="64217" y="21768"/>
                    <a:pt x="69115" y="23129"/>
                    <a:pt x="69115" y="23129"/>
                  </a:cubicBezTo>
                  <a:cubicBezTo>
                    <a:pt x="71292" y="23673"/>
                    <a:pt x="72108" y="25850"/>
                    <a:pt x="71020" y="27755"/>
                  </a:cubicBezTo>
                  <a:close/>
                  <a:moveTo>
                    <a:pt x="86802" y="32925"/>
                  </a:moveTo>
                  <a:cubicBezTo>
                    <a:pt x="90340" y="36190"/>
                    <a:pt x="92789" y="40544"/>
                    <a:pt x="92789" y="40544"/>
                  </a:cubicBezTo>
                  <a:cubicBezTo>
                    <a:pt x="93877" y="42448"/>
                    <a:pt x="93061" y="44625"/>
                    <a:pt x="90884" y="45170"/>
                  </a:cubicBezTo>
                  <a:cubicBezTo>
                    <a:pt x="73469" y="49251"/>
                    <a:pt x="73469" y="49251"/>
                    <a:pt x="73469" y="49251"/>
                  </a:cubicBezTo>
                  <a:cubicBezTo>
                    <a:pt x="71292" y="49795"/>
                    <a:pt x="69931" y="48435"/>
                    <a:pt x="70476" y="46258"/>
                  </a:cubicBezTo>
                  <a:cubicBezTo>
                    <a:pt x="74557" y="28843"/>
                    <a:pt x="74557" y="28843"/>
                    <a:pt x="74557" y="28843"/>
                  </a:cubicBezTo>
                  <a:cubicBezTo>
                    <a:pt x="75102" y="26666"/>
                    <a:pt x="77006" y="25850"/>
                    <a:pt x="78911" y="26938"/>
                  </a:cubicBezTo>
                  <a:cubicBezTo>
                    <a:pt x="78911" y="26938"/>
                    <a:pt x="83537" y="29387"/>
                    <a:pt x="86802" y="32925"/>
                  </a:cubicBezTo>
                  <a:close/>
                </a:path>
              </a:pathLst>
            </a:custGeom>
            <a:solidFill>
              <a:srgbClr val="FFB900"/>
            </a:solidFill>
            <a:ln>
              <a:noFill/>
            </a:ln>
          </p:spPr>
          <p:txBody>
            <a:bodyPr lIns="91425" tIns="45700" rIns="91425" bIns="45700" anchor="t" anchorCtr="0">
              <a:noAutofit/>
            </a:bodyPr>
            <a:lstStyle/>
            <a:p>
              <a:pPr defTabSz="914367"/>
              <a:endParaRPr sz="1730">
                <a:solidFill>
                  <a:srgbClr val="FFFFFF"/>
                </a:solidFill>
                <a:latin typeface="Calibri"/>
                <a:ea typeface="Calibri"/>
                <a:cs typeface="Calibri"/>
                <a:sym typeface="Calibri"/>
              </a:endParaRPr>
            </a:p>
          </p:txBody>
        </p:sp>
        <p:sp>
          <p:nvSpPr>
            <p:cNvPr id="17" name="Shape 25"/>
            <p:cNvSpPr/>
            <p:nvPr/>
          </p:nvSpPr>
          <p:spPr>
            <a:xfrm>
              <a:off x="8040688" y="7580313"/>
              <a:ext cx="2109786" cy="2235199"/>
            </a:xfrm>
            <a:custGeom>
              <a:avLst/>
              <a:gdLst/>
              <a:ahLst/>
              <a:cxnLst/>
              <a:rect l="0" t="0" r="0" b="0"/>
              <a:pathLst>
                <a:path w="120000" h="120000" extrusionOk="0">
                  <a:moveTo>
                    <a:pt x="103028" y="0"/>
                  </a:moveTo>
                  <a:cubicBezTo>
                    <a:pt x="79467" y="0"/>
                    <a:pt x="60299" y="17385"/>
                    <a:pt x="59101" y="39307"/>
                  </a:cubicBezTo>
                  <a:cubicBezTo>
                    <a:pt x="54309" y="37795"/>
                    <a:pt x="49317" y="36850"/>
                    <a:pt x="43926" y="36850"/>
                  </a:cubicBezTo>
                  <a:cubicBezTo>
                    <a:pt x="19767" y="36850"/>
                    <a:pt x="0" y="55370"/>
                    <a:pt x="0" y="78425"/>
                  </a:cubicBezTo>
                  <a:cubicBezTo>
                    <a:pt x="0" y="101291"/>
                    <a:pt x="19767" y="120000"/>
                    <a:pt x="43926" y="120000"/>
                  </a:cubicBezTo>
                  <a:cubicBezTo>
                    <a:pt x="120000" y="120000"/>
                    <a:pt x="120000" y="120000"/>
                    <a:pt x="120000" y="120000"/>
                  </a:cubicBezTo>
                  <a:cubicBezTo>
                    <a:pt x="120000" y="3212"/>
                    <a:pt x="120000" y="3212"/>
                    <a:pt x="120000" y="3212"/>
                  </a:cubicBezTo>
                  <a:cubicBezTo>
                    <a:pt x="114808" y="1133"/>
                    <a:pt x="109018" y="0"/>
                    <a:pt x="103028" y="0"/>
                  </a:cubicBezTo>
                  <a:close/>
                </a:path>
              </a:pathLst>
            </a:custGeom>
            <a:solidFill>
              <a:srgbClr val="FFFFFF"/>
            </a:solidFill>
            <a:ln>
              <a:noFill/>
            </a:ln>
          </p:spPr>
          <p:txBody>
            <a:bodyPr lIns="91425" tIns="45700" rIns="91425" bIns="45700" anchor="t" anchorCtr="0">
              <a:noAutofit/>
            </a:bodyPr>
            <a:lstStyle/>
            <a:p>
              <a:pPr defTabSz="914367"/>
              <a:endParaRPr sz="1730">
                <a:solidFill>
                  <a:srgbClr val="FFFFFF"/>
                </a:solidFill>
                <a:latin typeface="Calibri"/>
                <a:ea typeface="Calibri"/>
                <a:cs typeface="Calibri"/>
                <a:sym typeface="Calibri"/>
              </a:endParaRPr>
            </a:p>
          </p:txBody>
        </p:sp>
        <p:sp>
          <p:nvSpPr>
            <p:cNvPr id="18" name="Shape 26"/>
            <p:cNvSpPr/>
            <p:nvPr/>
          </p:nvSpPr>
          <p:spPr>
            <a:xfrm>
              <a:off x="12195175" y="7151688"/>
              <a:ext cx="2590800" cy="2663824"/>
            </a:xfrm>
            <a:custGeom>
              <a:avLst/>
              <a:gdLst/>
              <a:ahLst/>
              <a:cxnLst/>
              <a:rect l="0" t="0" r="0" b="0"/>
              <a:pathLst>
                <a:path w="120000" h="120000" extrusionOk="0">
                  <a:moveTo>
                    <a:pt x="120000" y="85125"/>
                  </a:moveTo>
                  <a:cubicBezTo>
                    <a:pt x="120000" y="65785"/>
                    <a:pt x="103902" y="50250"/>
                    <a:pt x="84227" y="50250"/>
                  </a:cubicBezTo>
                  <a:cubicBezTo>
                    <a:pt x="82926" y="50250"/>
                    <a:pt x="81626" y="50250"/>
                    <a:pt x="80487" y="50409"/>
                  </a:cubicBezTo>
                  <a:cubicBezTo>
                    <a:pt x="82764" y="45812"/>
                    <a:pt x="84227" y="40581"/>
                    <a:pt x="84227" y="35033"/>
                  </a:cubicBezTo>
                  <a:cubicBezTo>
                    <a:pt x="84227" y="15693"/>
                    <a:pt x="68130" y="0"/>
                    <a:pt x="48292" y="0"/>
                  </a:cubicBezTo>
                  <a:cubicBezTo>
                    <a:pt x="30081" y="0"/>
                    <a:pt x="14959" y="13474"/>
                    <a:pt x="12845" y="30752"/>
                  </a:cubicBezTo>
                  <a:cubicBezTo>
                    <a:pt x="9268" y="27107"/>
                    <a:pt x="5040" y="23936"/>
                    <a:pt x="0" y="22034"/>
                  </a:cubicBezTo>
                  <a:cubicBezTo>
                    <a:pt x="0" y="120000"/>
                    <a:pt x="0" y="120000"/>
                    <a:pt x="0" y="120000"/>
                  </a:cubicBezTo>
                  <a:cubicBezTo>
                    <a:pt x="84227" y="120000"/>
                    <a:pt x="84227" y="120000"/>
                    <a:pt x="84227" y="120000"/>
                  </a:cubicBezTo>
                  <a:cubicBezTo>
                    <a:pt x="103902" y="120000"/>
                    <a:pt x="120000" y="104306"/>
                    <a:pt x="120000" y="85125"/>
                  </a:cubicBezTo>
                  <a:close/>
                </a:path>
              </a:pathLst>
            </a:custGeom>
            <a:solidFill>
              <a:srgbClr val="FFFFFF"/>
            </a:solidFill>
            <a:ln>
              <a:noFill/>
            </a:ln>
          </p:spPr>
          <p:txBody>
            <a:bodyPr lIns="91425" tIns="45700" rIns="91425" bIns="45700" anchor="t" anchorCtr="0">
              <a:noAutofit/>
            </a:bodyPr>
            <a:lstStyle/>
            <a:p>
              <a:pPr defTabSz="914367"/>
              <a:endParaRPr sz="1730">
                <a:solidFill>
                  <a:srgbClr val="FFFFFF"/>
                </a:solidFill>
                <a:latin typeface="Calibri"/>
                <a:ea typeface="Calibri"/>
                <a:cs typeface="Calibri"/>
                <a:sym typeface="Calibri"/>
              </a:endParaRPr>
            </a:p>
          </p:txBody>
        </p:sp>
      </p:grpSp>
      <p:sp>
        <p:nvSpPr>
          <p:cNvPr id="19" name="Shape 27"/>
          <p:cNvSpPr/>
          <p:nvPr userDrawn="1"/>
        </p:nvSpPr>
        <p:spPr>
          <a:xfrm>
            <a:off x="8287876" y="1742114"/>
            <a:ext cx="1349313" cy="807771"/>
          </a:xfrm>
          <a:custGeom>
            <a:avLst/>
            <a:gdLst/>
            <a:ahLst/>
            <a:cxnLst/>
            <a:rect l="0" t="0" r="0" b="0"/>
            <a:pathLst>
              <a:path w="120000" h="120000" extrusionOk="0">
                <a:moveTo>
                  <a:pt x="108099" y="59586"/>
                </a:moveTo>
                <a:cubicBezTo>
                  <a:pt x="105619" y="44689"/>
                  <a:pt x="97685" y="33931"/>
                  <a:pt x="88264" y="33931"/>
                </a:cubicBezTo>
                <a:cubicBezTo>
                  <a:pt x="88264" y="33931"/>
                  <a:pt x="88264" y="33931"/>
                  <a:pt x="88264" y="33931"/>
                </a:cubicBezTo>
                <a:cubicBezTo>
                  <a:pt x="88264" y="33931"/>
                  <a:pt x="88264" y="33931"/>
                  <a:pt x="88264" y="33931"/>
                </a:cubicBezTo>
                <a:cubicBezTo>
                  <a:pt x="88264" y="14896"/>
                  <a:pt x="78842" y="0"/>
                  <a:pt x="67933" y="0"/>
                </a:cubicBezTo>
                <a:cubicBezTo>
                  <a:pt x="60000" y="0"/>
                  <a:pt x="53057" y="6620"/>
                  <a:pt x="49586" y="17379"/>
                </a:cubicBezTo>
                <a:cubicBezTo>
                  <a:pt x="47603" y="16551"/>
                  <a:pt x="45619" y="15724"/>
                  <a:pt x="43140" y="15724"/>
                </a:cubicBezTo>
                <a:cubicBezTo>
                  <a:pt x="32727" y="15724"/>
                  <a:pt x="24297" y="29793"/>
                  <a:pt x="24297" y="48000"/>
                </a:cubicBezTo>
                <a:cubicBezTo>
                  <a:pt x="24297" y="48000"/>
                  <a:pt x="24297" y="48000"/>
                  <a:pt x="24297" y="48000"/>
                </a:cubicBezTo>
                <a:cubicBezTo>
                  <a:pt x="23305" y="48000"/>
                  <a:pt x="22314" y="48000"/>
                  <a:pt x="21818" y="48000"/>
                </a:cubicBezTo>
                <a:cubicBezTo>
                  <a:pt x="9421" y="48000"/>
                  <a:pt x="0" y="63724"/>
                  <a:pt x="0" y="83586"/>
                </a:cubicBezTo>
                <a:cubicBezTo>
                  <a:pt x="0" y="103448"/>
                  <a:pt x="9421" y="120000"/>
                  <a:pt x="21818" y="120000"/>
                </a:cubicBezTo>
                <a:cubicBezTo>
                  <a:pt x="101157" y="120000"/>
                  <a:pt x="101157" y="120000"/>
                  <a:pt x="101157" y="120000"/>
                </a:cubicBezTo>
                <a:cubicBezTo>
                  <a:pt x="111570" y="120000"/>
                  <a:pt x="120000" y="105931"/>
                  <a:pt x="120000" y="88551"/>
                </a:cubicBezTo>
                <a:cubicBezTo>
                  <a:pt x="120000" y="75310"/>
                  <a:pt x="115041" y="64551"/>
                  <a:pt x="108099" y="59586"/>
                </a:cubicBezTo>
              </a:path>
            </a:pathLst>
          </a:custGeom>
          <a:solidFill>
            <a:srgbClr val="FFFFFF"/>
          </a:solidFill>
          <a:ln>
            <a:noFill/>
          </a:ln>
        </p:spPr>
        <p:txBody>
          <a:bodyPr lIns="87863" tIns="43919" rIns="87863" bIns="43919" anchor="t" anchorCtr="0">
            <a:noAutofit/>
          </a:bodyPr>
          <a:lstStyle/>
          <a:p>
            <a:pPr defTabSz="914367"/>
            <a:endParaRPr sz="1730">
              <a:solidFill>
                <a:srgbClr val="FFFFFF"/>
              </a:solidFill>
              <a:latin typeface="Calibri"/>
              <a:ea typeface="Calibri"/>
              <a:cs typeface="Calibri"/>
              <a:sym typeface="Calibri"/>
            </a:endParaRPr>
          </a:p>
        </p:txBody>
      </p:sp>
      <p:sp>
        <p:nvSpPr>
          <p:cNvPr id="20" name="Shape 28"/>
          <p:cNvSpPr/>
          <p:nvPr userDrawn="1"/>
        </p:nvSpPr>
        <p:spPr>
          <a:xfrm flipH="1">
            <a:off x="7159746" y="2549885"/>
            <a:ext cx="703034" cy="285808"/>
          </a:xfrm>
          <a:custGeom>
            <a:avLst/>
            <a:gdLst/>
            <a:ahLst/>
            <a:cxnLst/>
            <a:rect l="0" t="0" r="0" b="0"/>
            <a:pathLst>
              <a:path w="120000" h="120000" extrusionOk="0">
                <a:moveTo>
                  <a:pt x="107068" y="56370"/>
                </a:moveTo>
                <a:cubicBezTo>
                  <a:pt x="106379" y="56370"/>
                  <a:pt x="105689" y="56797"/>
                  <a:pt x="105000" y="56797"/>
                </a:cubicBezTo>
                <a:cubicBezTo>
                  <a:pt x="104482" y="25195"/>
                  <a:pt x="93793" y="0"/>
                  <a:pt x="80862" y="0"/>
                </a:cubicBezTo>
                <a:cubicBezTo>
                  <a:pt x="69482" y="0"/>
                  <a:pt x="60172" y="18790"/>
                  <a:pt x="57413" y="44412"/>
                </a:cubicBezTo>
                <a:cubicBezTo>
                  <a:pt x="54137" y="36298"/>
                  <a:pt x="49482" y="31174"/>
                  <a:pt x="44482" y="31174"/>
                </a:cubicBezTo>
                <a:cubicBezTo>
                  <a:pt x="35172" y="31174"/>
                  <a:pt x="27586" y="48683"/>
                  <a:pt x="26724" y="71316"/>
                </a:cubicBezTo>
                <a:cubicBezTo>
                  <a:pt x="23448" y="72597"/>
                  <a:pt x="20517" y="76014"/>
                  <a:pt x="18103" y="81138"/>
                </a:cubicBezTo>
                <a:cubicBezTo>
                  <a:pt x="16379" y="74733"/>
                  <a:pt x="13448" y="70889"/>
                  <a:pt x="10000" y="70889"/>
                </a:cubicBezTo>
                <a:cubicBezTo>
                  <a:pt x="4482" y="70889"/>
                  <a:pt x="0" y="81992"/>
                  <a:pt x="0" y="95658"/>
                </a:cubicBezTo>
                <a:cubicBezTo>
                  <a:pt x="0" y="109323"/>
                  <a:pt x="4482" y="120000"/>
                  <a:pt x="10000" y="120000"/>
                </a:cubicBezTo>
                <a:cubicBezTo>
                  <a:pt x="12758" y="120000"/>
                  <a:pt x="12758" y="120000"/>
                  <a:pt x="12758" y="120000"/>
                </a:cubicBezTo>
                <a:cubicBezTo>
                  <a:pt x="45517" y="120000"/>
                  <a:pt x="45517" y="120000"/>
                  <a:pt x="45517" y="120000"/>
                </a:cubicBezTo>
                <a:cubicBezTo>
                  <a:pt x="63793" y="120000"/>
                  <a:pt x="63793" y="120000"/>
                  <a:pt x="63793" y="120000"/>
                </a:cubicBezTo>
                <a:cubicBezTo>
                  <a:pt x="107931" y="120000"/>
                  <a:pt x="107931" y="120000"/>
                  <a:pt x="107931" y="120000"/>
                </a:cubicBezTo>
                <a:cubicBezTo>
                  <a:pt x="107931" y="120000"/>
                  <a:pt x="107931" y="120000"/>
                  <a:pt x="107931" y="120000"/>
                </a:cubicBezTo>
                <a:cubicBezTo>
                  <a:pt x="114655" y="119145"/>
                  <a:pt x="120000" y="105480"/>
                  <a:pt x="120000" y="88398"/>
                </a:cubicBezTo>
                <a:cubicBezTo>
                  <a:pt x="120000" y="70889"/>
                  <a:pt x="114137" y="56370"/>
                  <a:pt x="107068" y="56370"/>
                </a:cubicBezTo>
                <a:close/>
              </a:path>
            </a:pathLst>
          </a:custGeom>
          <a:solidFill>
            <a:srgbClr val="FFFFFF"/>
          </a:solidFill>
          <a:ln>
            <a:noFill/>
          </a:ln>
        </p:spPr>
        <p:txBody>
          <a:bodyPr lIns="87863" tIns="43919" rIns="87863" bIns="43919" anchor="t" anchorCtr="0">
            <a:noAutofit/>
          </a:bodyPr>
          <a:lstStyle/>
          <a:p>
            <a:pPr defTabSz="914367"/>
            <a:endParaRPr sz="1730">
              <a:solidFill>
                <a:srgbClr val="FFFFFF"/>
              </a:solidFill>
              <a:latin typeface="Calibri"/>
              <a:ea typeface="Calibri"/>
              <a:cs typeface="Calibri"/>
              <a:sym typeface="Calibri"/>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solidFill>
                  <a:schemeClr val="accent4"/>
                </a:soli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accent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1491146" y="297019"/>
            <a:ext cx="9209711" cy="6190571"/>
          </a:xfrm>
          <a:prstGeom prst="rect">
            <a:avLst/>
          </a:prstGeom>
          <a:no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2848" y="297017"/>
            <a:ext cx="9026998" cy="434502"/>
          </a:xfrm>
          <a:prstGeom prst="rect">
            <a:avLst/>
          </a:prstGeom>
        </p:spPr>
      </p:pic>
      <p:sp>
        <p:nvSpPr>
          <p:cNvPr id="7" name="Picture Placeholder 6"/>
          <p:cNvSpPr>
            <a:spLocks noGrp="1"/>
          </p:cNvSpPr>
          <p:nvPr>
            <p:ph type="pic" sz="quarter" idx="10"/>
          </p:nvPr>
        </p:nvSpPr>
        <p:spPr>
          <a:xfrm>
            <a:off x="1491143" y="731520"/>
            <a:ext cx="9026998" cy="727700"/>
          </a:xfrm>
          <a:effectLst/>
        </p:spPr>
        <p:txBody>
          <a:bodyPr/>
          <a:lstStyle>
            <a:lvl1pPr algn="ctr">
              <a:defRPr/>
            </a:lvl1pPr>
          </a:lstStyle>
          <a:p>
            <a:endParaRPr lang="en-US"/>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57302467-354C-4241-80D8-A78B8A5A1C14}" type="datetimeFigureOut">
              <a:rPr lang="en-US" smtClean="0">
                <a:solidFill>
                  <a:srgbClr val="505050"/>
                </a:solidFill>
              </a:rPr>
              <a:pPr defTabSz="914367"/>
              <a:t>10/31/17</a:t>
            </a:fld>
            <a:endParaRPr lang="en-US">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DB1FC9C5-FC7D-DC4E-BD91-01FF0D8E39F4}" type="slidenum">
              <a:rPr lang="en-US" smtClean="0">
                <a:solidFill>
                  <a:srgbClr val="505050"/>
                </a:solidFill>
              </a:rPr>
              <a:pPr defTabSz="914367"/>
              <a:t>‹#›</a:t>
            </a:fld>
            <a:endParaRPr lang="en-US">
              <a:solidFill>
                <a:srgbClr val="505050"/>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89000" y="1149352"/>
            <a:ext cx="10414000" cy="2324100"/>
          </a:xfrm>
          <a:prstGeom prst="rect">
            <a:avLst/>
          </a:prstGeom>
        </p:spPr>
        <p:txBody>
          <a:bodyPr anchor="b"/>
          <a:lstStyle/>
          <a:p>
            <a:r>
              <a:t>Title Text</a:t>
            </a:r>
          </a:p>
        </p:txBody>
      </p:sp>
      <p:sp>
        <p:nvSpPr>
          <p:cNvPr id="12" name="Shape 12"/>
          <p:cNvSpPr>
            <a:spLocks noGrp="1"/>
          </p:cNvSpPr>
          <p:nvPr>
            <p:ph type="body" sz="quarter" idx="1"/>
          </p:nvPr>
        </p:nvSpPr>
        <p:spPr>
          <a:xfrm>
            <a:off x="889000" y="3536951"/>
            <a:ext cx="10414000" cy="1704681"/>
          </a:xfrm>
          <a:prstGeom prst="rect">
            <a:avLst/>
          </a:prstGeom>
        </p:spPr>
        <p:txBody>
          <a:bodyPr anchor="t"/>
          <a:lstStyle>
            <a:lvl1pPr marL="0" indent="0" algn="ctr">
              <a:spcBef>
                <a:spcPts val="0"/>
              </a:spcBef>
              <a:buSzTx/>
              <a:buNone/>
              <a:defRPr sz="2200"/>
            </a:lvl1pPr>
            <a:lvl2pPr marL="0" indent="114272" algn="ctr">
              <a:spcBef>
                <a:spcPts val="0"/>
              </a:spcBef>
              <a:buSzTx/>
              <a:buNone/>
              <a:defRPr sz="2200"/>
            </a:lvl2pPr>
            <a:lvl3pPr marL="0" indent="228540" algn="ctr">
              <a:spcBef>
                <a:spcPts val="0"/>
              </a:spcBef>
              <a:buSzTx/>
              <a:buNone/>
              <a:defRPr sz="2200"/>
            </a:lvl3pPr>
            <a:lvl4pPr marL="0" indent="342812" algn="ctr">
              <a:spcBef>
                <a:spcPts val="0"/>
              </a:spcBef>
              <a:buSzTx/>
              <a:buNone/>
              <a:defRPr sz="2200"/>
            </a:lvl4pPr>
            <a:lvl5pPr marL="0" indent="457083"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5979517" y="6540501"/>
            <a:ext cx="324875" cy="321456"/>
          </a:xfrm>
          <a:prstGeom prst="rect">
            <a:avLst/>
          </a:prstGeom>
        </p:spPr>
        <p:txBody>
          <a:bodyPr/>
          <a:lstStyle/>
          <a:p>
            <a:pPr defTabSz="914367"/>
            <a:fld id="{86CB4B4D-7CA3-9044-876B-883B54F8677D}" type="slidenum">
              <a:rPr lang="uk-UA" smtClean="0">
                <a:solidFill>
                  <a:srgbClr val="000000"/>
                </a:solidFill>
              </a:rPr>
              <a:pPr defTabSz="914367"/>
              <a:t>‹#›</a:t>
            </a:fld>
            <a:endParaRPr lang="uk-UA">
              <a:solidFill>
                <a:srgbClr val="000000"/>
              </a:solidFill>
            </a:endParaRPr>
          </a:p>
        </p:txBody>
      </p:sp>
    </p:spTree>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5A00C-F1D0-4803-BCD6-1C5DEEDDF21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8"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slideLayout" Target="../slideLayouts/slideLayout45.xml"/><Relationship Id="rId23" Type="http://schemas.openxmlformats.org/officeDocument/2006/relationships/theme" Target="../theme/theme4.xml"/><Relationship Id="rId24" Type="http://schemas.openxmlformats.org/officeDocument/2006/relationships/image" Target="../media/image5.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theme" Target="../theme/theme5.xml"/><Relationship Id="rId17" Type="http://schemas.openxmlformats.org/officeDocument/2006/relationships/image" Target="../media/image7.pn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t>10/31/17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t>‹#›</a:t>
            </a:fld>
            <a:endParaRPr lang="en-US"/>
          </a:p>
        </p:txBody>
      </p:sp>
    </p:spTree>
    <p:extLst>
      <p:ext uri="{BB962C8B-B14F-4D97-AF65-F5344CB8AC3E}">
        <p14:creationId xmlns:p14="http://schemas.microsoft.com/office/powerpoint/2010/main" val="16166871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205236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881283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64257046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8" r:id="rId18"/>
    <p:sldLayoutId id="2147483719" r:id="rId19"/>
    <p:sldLayoutId id="2147483720" r:id="rId20"/>
    <p:sldLayoutId id="2147483721" r:id="rId21"/>
    <p:sldLayoutId id="2147483722" r:id="rId22"/>
  </p:sldLayoutIdLst>
  <p:transition>
    <p:fade/>
  </p:transition>
  <p:txStyles>
    <p:titleStyle>
      <a:lvl1pPr algn="l" defTabSz="913355" rtl="0" eaLnBrk="1" latinLnBrk="0" hangingPunct="1">
        <a:lnSpc>
          <a:spcPct val="90000"/>
        </a:lnSpc>
        <a:spcBef>
          <a:spcPct val="0"/>
        </a:spcBef>
        <a:buNone/>
        <a:defRPr lang="en-US" sz="4117" b="0" kern="1200" cap="none" spc="-100" baseline="0" dirty="0" smtClean="0">
          <a:ln w="3175">
            <a:noFill/>
          </a:ln>
          <a:solidFill>
            <a:schemeClr val="accent4"/>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chemeClr val="bg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Arial" charset="0"/>
        <a:buChar char="•"/>
        <a:tabLst/>
        <a:defRPr sz="1961" kern="1200" spc="0" baseline="0">
          <a:solidFill>
            <a:schemeClr val="bg1"/>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Arial" charset="0"/>
        <a:buChar char="•"/>
        <a:tabLst/>
        <a:defRPr sz="1961" kern="1200" spc="0" baseline="0">
          <a:solidFill>
            <a:schemeClr val="bg1"/>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Arial" charset="0"/>
        <a:buChar char="•"/>
        <a:tabLst/>
        <a:defRPr sz="1765" kern="1200" spc="0" baseline="0">
          <a:solidFill>
            <a:schemeClr val="bg1"/>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charset="0"/>
        <a:buChar char="•"/>
        <a:tabLst/>
        <a:defRPr sz="1765" kern="1200" spc="0" baseline="0">
          <a:solidFill>
            <a:schemeClr val="bg1"/>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316824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tiff"/><Relationship Id="rId9" Type="http://schemas.openxmlformats.org/officeDocument/2006/relationships/image" Target="../media/image20.png"/><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4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visualstudio.com/vs/mobile-cen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svg"/><Relationship Id="rId5" Type="http://schemas.openxmlformats.org/officeDocument/2006/relationships/image" Target="../media/image31.png"/><Relationship Id="rId6" Type="http://schemas.openxmlformats.org/officeDocument/2006/relationships/image" Target="../media/image32.tif"/><Relationship Id="rId7" Type="http://schemas.openxmlformats.org/officeDocument/2006/relationships/image" Target="../media/image33.tiff"/><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4.png"/><Relationship Id="rId6"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400" y="2692400"/>
            <a:ext cx="5537200" cy="1473200"/>
          </a:xfrm>
          <a:prstGeom prst="rect">
            <a:avLst/>
          </a:prstGeom>
        </p:spPr>
      </p:pic>
    </p:spTree>
    <p:extLst>
      <p:ext uri="{BB962C8B-B14F-4D97-AF65-F5344CB8AC3E}">
        <p14:creationId xmlns:p14="http://schemas.microsoft.com/office/powerpoint/2010/main" val="1321720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70508" y="2681746"/>
            <a:ext cx="925992" cy="223850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708232" y="5123683"/>
            <a:ext cx="1450549"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0178D7"/>
                </a:solidFill>
              </a:rPr>
              <a:t>unit test</a:t>
            </a:r>
          </a:p>
        </p:txBody>
      </p:sp>
    </p:spTree>
    <p:extLst>
      <p:ext uri="{BB962C8B-B14F-4D97-AF65-F5344CB8AC3E}">
        <p14:creationId xmlns:p14="http://schemas.microsoft.com/office/powerpoint/2010/main" val="10064792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70508" y="2681746"/>
            <a:ext cx="925992" cy="223850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3401640" y="5123683"/>
            <a:ext cx="1915711"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67297B">
                    <a:lumMod val="60000"/>
                    <a:lumOff val="40000"/>
                  </a:srgbClr>
                </a:solidFill>
              </a:rPr>
              <a:t>manual test</a:t>
            </a:r>
          </a:p>
        </p:txBody>
      </p:sp>
      <p:sp>
        <p:nvSpPr>
          <p:cNvPr id="14" name="Rectangle 13"/>
          <p:cNvSpPr/>
          <p:nvPr/>
        </p:nvSpPr>
        <p:spPr bwMode="auto">
          <a:xfrm>
            <a:off x="3896500" y="2681746"/>
            <a:ext cx="925992" cy="223850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7519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70508" y="2681746"/>
            <a:ext cx="925992" cy="223850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796110" y="5123683"/>
            <a:ext cx="1522838"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67297B">
                    <a:lumMod val="60000"/>
                    <a:lumOff val="40000"/>
                  </a:srgbClr>
                </a:solidFill>
              </a:rPr>
              <a:t>beta test</a:t>
            </a:r>
          </a:p>
        </p:txBody>
      </p:sp>
      <p:sp>
        <p:nvSpPr>
          <p:cNvPr id="14" name="Rectangle 13"/>
          <p:cNvSpPr/>
          <p:nvPr/>
        </p:nvSpPr>
        <p:spPr bwMode="auto">
          <a:xfrm>
            <a:off x="3896500" y="2681746"/>
            <a:ext cx="925992" cy="223850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822491" y="2681746"/>
            <a:ext cx="1470059" cy="223850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9490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70508" y="2681746"/>
            <a:ext cx="925992" cy="223850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8213228" y="5123683"/>
            <a:ext cx="1132103"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FBD116">
                    <a:lumMod val="75000"/>
                  </a:srgbClr>
                </a:solidFill>
              </a:rPr>
              <a:t>triage</a:t>
            </a:r>
          </a:p>
        </p:txBody>
      </p:sp>
      <p:sp>
        <p:nvSpPr>
          <p:cNvPr id="14" name="Rectangle 13"/>
          <p:cNvSpPr/>
          <p:nvPr/>
        </p:nvSpPr>
        <p:spPr bwMode="auto">
          <a:xfrm>
            <a:off x="3896500" y="2681746"/>
            <a:ext cx="925992" cy="223850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822491" y="2681746"/>
            <a:ext cx="1470059" cy="223850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316283" y="2681746"/>
            <a:ext cx="925992" cy="22385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6581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70508" y="2681746"/>
            <a:ext cx="925992" cy="223850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9093647" y="5123683"/>
            <a:ext cx="1223249"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FBD116">
                    <a:lumMod val="75000"/>
                  </a:srgbClr>
                </a:solidFill>
              </a:rPr>
              <a:t>debug</a:t>
            </a:r>
          </a:p>
        </p:txBody>
      </p:sp>
      <p:sp>
        <p:nvSpPr>
          <p:cNvPr id="14" name="Rectangle 13"/>
          <p:cNvSpPr/>
          <p:nvPr/>
        </p:nvSpPr>
        <p:spPr bwMode="auto">
          <a:xfrm>
            <a:off x="3896500" y="2681746"/>
            <a:ext cx="925992" cy="223850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822491" y="2681746"/>
            <a:ext cx="1470059" cy="223850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316283" y="2681746"/>
            <a:ext cx="925992" cy="22385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9242275" y="2681745"/>
            <a:ext cx="925992" cy="223850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8599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282154" y="418562"/>
            <a:ext cx="3484721"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grpSp>
        <p:nvGrpSpPr>
          <p:cNvPr id="6" name="Group 5"/>
          <p:cNvGrpSpPr/>
          <p:nvPr/>
        </p:nvGrpSpPr>
        <p:grpSpPr>
          <a:xfrm>
            <a:off x="-12195521" y="2681740"/>
            <a:ext cx="36580930" cy="2238513"/>
            <a:chOff x="-12440067" y="2731050"/>
            <a:chExt cx="37314454" cy="2283400"/>
          </a:xfrm>
        </p:grpSpPr>
        <p:grpSp>
          <p:nvGrpSpPr>
            <p:cNvPr id="3" name="Group 2"/>
            <p:cNvGrpSpPr/>
            <p:nvPr/>
          </p:nvGrpSpPr>
          <p:grpSpPr>
            <a:xfrm>
              <a:off x="-1437" y="2731053"/>
              <a:ext cx="12437912" cy="2283397"/>
              <a:chOff x="-1437" y="2731053"/>
              <a:chExt cx="12437912" cy="2283397"/>
            </a:xfrm>
          </p:grpSpPr>
          <p:sp>
            <p:nvSpPr>
              <p:cNvPr id="2" name="Rectangle 1"/>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12440067" y="2731050"/>
              <a:ext cx="12437912" cy="2283397"/>
              <a:chOff x="-1437" y="2731053"/>
              <a:chExt cx="12437912" cy="2283397"/>
            </a:xfrm>
          </p:grpSpPr>
          <p:sp>
            <p:nvSpPr>
              <p:cNvPr id="20" name="Rectangle 19"/>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2436475" y="2731050"/>
              <a:ext cx="12437912" cy="2283397"/>
              <a:chOff x="-1437" y="2731053"/>
              <a:chExt cx="12437912" cy="2283397"/>
            </a:xfrm>
          </p:grpSpPr>
          <p:sp>
            <p:nvSpPr>
              <p:cNvPr id="30" name="Rectangle 29"/>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7" name="Picture 6"/>
          <p:cNvPicPr>
            <a:picLocks noChangeAspect="1"/>
          </p:cNvPicPr>
          <p:nvPr/>
        </p:nvPicPr>
        <p:blipFill>
          <a:blip r:embed="rId3"/>
          <a:stretch>
            <a:fillRect/>
          </a:stretch>
        </p:blipFill>
        <p:spPr>
          <a:xfrm>
            <a:off x="3095467" y="341315"/>
            <a:ext cx="6001066" cy="6175371"/>
          </a:xfrm>
          <a:prstGeom prst="rect">
            <a:avLst/>
          </a:prstGeom>
        </p:spPr>
      </p:pic>
    </p:spTree>
    <p:extLst>
      <p:ext uri="{BB962C8B-B14F-4D97-AF65-F5344CB8AC3E}">
        <p14:creationId xmlns:p14="http://schemas.microsoft.com/office/powerpoint/2010/main" val="93164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grpSp>
        <p:nvGrpSpPr>
          <p:cNvPr id="6" name="Group 5"/>
          <p:cNvGrpSpPr/>
          <p:nvPr/>
        </p:nvGrpSpPr>
        <p:grpSpPr>
          <a:xfrm>
            <a:off x="-2112" y="3427897"/>
            <a:ext cx="12194113" cy="746199"/>
            <a:chOff x="-12440067" y="2731050"/>
            <a:chExt cx="37314454" cy="2283400"/>
          </a:xfrm>
        </p:grpSpPr>
        <p:grpSp>
          <p:nvGrpSpPr>
            <p:cNvPr id="3" name="Group 2"/>
            <p:cNvGrpSpPr/>
            <p:nvPr/>
          </p:nvGrpSpPr>
          <p:grpSpPr>
            <a:xfrm>
              <a:off x="-1437" y="2731053"/>
              <a:ext cx="12437912" cy="2283397"/>
              <a:chOff x="-1437" y="2731053"/>
              <a:chExt cx="12437912" cy="2283397"/>
            </a:xfrm>
          </p:grpSpPr>
          <p:sp>
            <p:nvSpPr>
              <p:cNvPr id="2" name="Rectangle 1"/>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12440067" y="2731050"/>
              <a:ext cx="12437912" cy="2283397"/>
              <a:chOff x="-1437" y="2731053"/>
              <a:chExt cx="12437912" cy="2283397"/>
            </a:xfrm>
          </p:grpSpPr>
          <p:sp>
            <p:nvSpPr>
              <p:cNvPr id="20" name="Rectangle 19"/>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2436475" y="2731050"/>
              <a:ext cx="12437912" cy="2283397"/>
              <a:chOff x="-1437" y="2731053"/>
              <a:chExt cx="12437912" cy="2283397"/>
            </a:xfrm>
          </p:grpSpPr>
          <p:sp>
            <p:nvSpPr>
              <p:cNvPr id="30" name="Rectangle 29"/>
              <p:cNvSpPr/>
              <p:nvPr/>
            </p:nvSpPr>
            <p:spPr bwMode="auto">
              <a:xfrm>
                <a:off x="0" y="2731053"/>
                <a:ext cx="12436475" cy="22833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640487" y="2731056"/>
                <a:ext cx="389584" cy="22833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030072" y="2731056"/>
                <a:ext cx="944560" cy="2283394"/>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437" y="2731053"/>
                <a:ext cx="132737" cy="22833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08796" y="2731053"/>
                <a:ext cx="389584" cy="2283394"/>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3974632" y="2731056"/>
                <a:ext cx="944560" cy="228339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919191" y="2731056"/>
                <a:ext cx="1499537" cy="228339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483041" y="2731056"/>
                <a:ext cx="944560" cy="22833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427601" y="2731055"/>
                <a:ext cx="944560" cy="228339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 name="Left Brace 38"/>
          <p:cNvSpPr/>
          <p:nvPr/>
        </p:nvSpPr>
        <p:spPr>
          <a:xfrm rot="5400000">
            <a:off x="1769525" y="1041817"/>
            <a:ext cx="601612" cy="3822578"/>
          </a:xfrm>
          <a:prstGeom prst="leftBrace">
            <a:avLst>
              <a:gd name="adj1" fmla="val 56435"/>
              <a:gd name="adj2" fmla="val 50318"/>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0" name="Left Brace 39"/>
          <p:cNvSpPr/>
          <p:nvPr/>
        </p:nvSpPr>
        <p:spPr>
          <a:xfrm rot="5400000">
            <a:off x="5794489" y="1041817"/>
            <a:ext cx="601612" cy="3822578"/>
          </a:xfrm>
          <a:prstGeom prst="leftBrace">
            <a:avLst>
              <a:gd name="adj1" fmla="val 56435"/>
              <a:gd name="adj2" fmla="val 50318"/>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1" name="Left Brace 40"/>
          <p:cNvSpPr/>
          <p:nvPr/>
        </p:nvSpPr>
        <p:spPr>
          <a:xfrm rot="5400000">
            <a:off x="9831807" y="1041817"/>
            <a:ext cx="601612" cy="3822578"/>
          </a:xfrm>
          <a:prstGeom prst="leftBrace">
            <a:avLst>
              <a:gd name="adj1" fmla="val 56435"/>
              <a:gd name="adj2" fmla="val 50318"/>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2" name="TextBox 41"/>
          <p:cNvSpPr txBox="1"/>
          <p:nvPr/>
        </p:nvSpPr>
        <p:spPr>
          <a:xfrm>
            <a:off x="1520568" y="2036777"/>
            <a:ext cx="1150772"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0078D7"/>
                </a:solidFill>
                <a:latin typeface="Segoe UI Light"/>
              </a:rPr>
              <a:t>Wash.</a:t>
            </a:r>
          </a:p>
        </p:txBody>
      </p:sp>
      <p:sp>
        <p:nvSpPr>
          <p:cNvPr id="43" name="TextBox 42"/>
          <p:cNvSpPr txBox="1"/>
          <p:nvPr/>
        </p:nvSpPr>
        <p:spPr>
          <a:xfrm>
            <a:off x="5478892" y="2036777"/>
            <a:ext cx="1091243"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0078D7"/>
                </a:solidFill>
                <a:latin typeface="Segoe UI Light"/>
              </a:rPr>
              <a:t>Rinse.</a:t>
            </a:r>
          </a:p>
        </p:txBody>
      </p:sp>
      <p:sp>
        <p:nvSpPr>
          <p:cNvPr id="44" name="TextBox 43"/>
          <p:cNvSpPr txBox="1"/>
          <p:nvPr/>
        </p:nvSpPr>
        <p:spPr>
          <a:xfrm>
            <a:off x="9476986" y="2036777"/>
            <a:ext cx="1311254" cy="615522"/>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a:solidFill>
                  <a:srgbClr val="0078D7"/>
                </a:solidFill>
                <a:latin typeface="Segoe UI Light"/>
              </a:rPr>
              <a:t>Repeat.</a:t>
            </a:r>
          </a:p>
        </p:txBody>
      </p:sp>
    </p:spTree>
    <p:extLst>
      <p:ext uri="{BB962C8B-B14F-4D97-AF65-F5344CB8AC3E}">
        <p14:creationId xmlns:p14="http://schemas.microsoft.com/office/powerpoint/2010/main" val="7289361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642" y="3427898"/>
            <a:ext cx="12193643" cy="7461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926112" y="3427899"/>
            <a:ext cx="127313" cy="74619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53426" y="3427899"/>
            <a:ext cx="308675" cy="74619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062750" y="3427898"/>
            <a:ext cx="43377" cy="7461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098773" y="3427898"/>
            <a:ext cx="127313" cy="74619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362102" y="3427899"/>
            <a:ext cx="308675" cy="74619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5670777" y="3427899"/>
            <a:ext cx="490039" cy="74619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835420" y="3427899"/>
            <a:ext cx="308675" cy="7461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7144095" y="3427899"/>
            <a:ext cx="308675" cy="74619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861251" y="3427898"/>
            <a:ext cx="127313" cy="74619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88565" y="3427898"/>
            <a:ext cx="308675" cy="74619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112" y="3427897"/>
            <a:ext cx="43377" cy="7461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3912" y="3427897"/>
            <a:ext cx="127313" cy="74619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1297241" y="3427898"/>
            <a:ext cx="308675" cy="74619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605916" y="3427898"/>
            <a:ext cx="490039" cy="74619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770559" y="3427898"/>
            <a:ext cx="308675" cy="7461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3079234" y="3427898"/>
            <a:ext cx="308675" cy="74619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990738" y="3427898"/>
            <a:ext cx="127313" cy="74619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9118052" y="3427898"/>
            <a:ext cx="308675" cy="74619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8127375" y="3427897"/>
            <a:ext cx="43377" cy="7461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8163398" y="3427897"/>
            <a:ext cx="127313" cy="74619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9426728" y="3427898"/>
            <a:ext cx="308675" cy="74619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735403" y="3427898"/>
            <a:ext cx="490039" cy="74619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0900046" y="3427898"/>
            <a:ext cx="308675" cy="7461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1208721" y="3427898"/>
            <a:ext cx="308675" cy="74619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2" name="Left Brace 41"/>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3" name="TextBox 42"/>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Tree>
    <p:extLst>
      <p:ext uri="{BB962C8B-B14F-4D97-AF65-F5344CB8AC3E}">
        <p14:creationId xmlns:p14="http://schemas.microsoft.com/office/powerpoint/2010/main" val="11301866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642" y="4371"/>
            <a:ext cx="12193643" cy="6849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770310" y="4375"/>
            <a:ext cx="127313" cy="684924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7333612" y="4376"/>
            <a:ext cx="308675" cy="684924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44672"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395884" y="5124"/>
            <a:ext cx="127313" cy="68492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720062" y="4376"/>
            <a:ext cx="308675" cy="68492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944499" y="4377"/>
            <a:ext cx="490039" cy="684924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39625" y="4375"/>
            <a:ext cx="308675" cy="68492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11565651" y="4375"/>
            <a:ext cx="308675" cy="68492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46228" y="4376"/>
            <a:ext cx="127313" cy="684924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024937" y="4377"/>
            <a:ext cx="308675" cy="684924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6186154"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268571" y="5125"/>
            <a:ext cx="127313" cy="68492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411386" y="4377"/>
            <a:ext cx="308675" cy="68492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8924576" y="4377"/>
            <a:ext cx="490039" cy="684924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0330949" y="4375"/>
            <a:ext cx="308675" cy="68492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56975" y="4375"/>
            <a:ext cx="308675" cy="68492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897623" y="4375"/>
            <a:ext cx="127313" cy="684924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642287" y="4375"/>
            <a:ext cx="308675" cy="6849247"/>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6226506"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521581" y="5124"/>
            <a:ext cx="127313" cy="68492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0022274" y="4376"/>
            <a:ext cx="308675" cy="68492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8434538" y="4377"/>
            <a:ext cx="490039" cy="684924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0948300" y="5124"/>
            <a:ext cx="308675" cy="68492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1874326" y="4375"/>
            <a:ext cx="308675" cy="68492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a:xfrm>
            <a:off x="760411" y="3166495"/>
            <a:ext cx="4346682" cy="525004"/>
          </a:xfrm>
          <a:prstGeom prst="rect">
            <a:avLst/>
          </a:prstGeom>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Code Awesome Features</a:t>
            </a:r>
          </a:p>
        </p:txBody>
      </p:sp>
      <p:sp>
        <p:nvSpPr>
          <p:cNvPr id="40" name="Rectangle 39"/>
          <p:cNvSpPr/>
          <p:nvPr/>
        </p:nvSpPr>
        <p:spPr>
          <a:xfrm>
            <a:off x="8189518" y="3166495"/>
            <a:ext cx="1848389" cy="525004"/>
          </a:xfrm>
          <a:prstGeom prst="rect">
            <a:avLst/>
          </a:prstGeom>
          <a:solidFill>
            <a:schemeClr val="bg1"/>
          </a:solidFill>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Overhead</a:t>
            </a:r>
          </a:p>
        </p:txBody>
      </p:sp>
    </p:spTree>
    <p:extLst>
      <p:ext uri="{BB962C8B-B14F-4D97-AF65-F5344CB8AC3E}">
        <p14:creationId xmlns:p14="http://schemas.microsoft.com/office/powerpoint/2010/main" val="14055750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4400">
                <a:solidFill>
                  <a:schemeClr val="tx1"/>
                </a:solidFill>
              </a:rPr>
              <a:t>The problem with app development is too much time wasted</a:t>
            </a:r>
          </a:p>
        </p:txBody>
      </p:sp>
    </p:spTree>
    <p:extLst>
      <p:ext uri="{BB962C8B-B14F-4D97-AF65-F5344CB8AC3E}">
        <p14:creationId xmlns:p14="http://schemas.microsoft.com/office/powerpoint/2010/main" val="8244764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41225" y="3905086"/>
            <a:ext cx="7482657" cy="1164421"/>
          </a:xfrm>
        </p:spPr>
        <p:txBody>
          <a:bodyPr/>
          <a:lstStyle/>
          <a:p>
            <a:r>
              <a:rPr lang="en-US"/>
              <a:t>Keith Ballinger, Principal Director</a:t>
            </a:r>
          </a:p>
          <a:p>
            <a:r>
              <a:rPr lang="en-US"/>
              <a:t>Mobile Center</a:t>
            </a:r>
          </a:p>
        </p:txBody>
      </p:sp>
      <p:sp>
        <p:nvSpPr>
          <p:cNvPr id="3" name="Text Placeholder 2"/>
          <p:cNvSpPr>
            <a:spLocks noGrp="1"/>
          </p:cNvSpPr>
          <p:nvPr>
            <p:ph type="body" sz="quarter" idx="14"/>
          </p:nvPr>
        </p:nvSpPr>
        <p:spPr>
          <a:xfrm>
            <a:off x="200025" y="2238375"/>
            <a:ext cx="10225088" cy="1431161"/>
          </a:xfrm>
        </p:spPr>
        <p:txBody>
          <a:bodyPr vert="horz" wrap="square" lIns="182880" tIns="146304" rIns="182880" bIns="146304" rtlCol="0" anchor="t">
            <a:spAutoFit/>
          </a:bodyPr>
          <a:lstStyle/>
          <a:p>
            <a:r>
              <a:rPr lang="en-US" sz="4100"/>
              <a:t>Continuous Everything: Visual Studio Mobile Center</a:t>
            </a:r>
            <a:endParaRPr lang="en-US">
              <a:solidFill>
                <a:schemeClr val="tx1"/>
              </a:solidFill>
            </a:endParaRPr>
          </a:p>
        </p:txBody>
      </p:sp>
    </p:spTree>
    <p:extLst>
      <p:ext uri="{BB962C8B-B14F-4D97-AF65-F5344CB8AC3E}">
        <p14:creationId xmlns:p14="http://schemas.microsoft.com/office/powerpoint/2010/main" val="2133994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04863"/>
          </a:xfrm>
        </p:spPr>
        <p:txBody>
          <a:bodyPr/>
          <a:lstStyle/>
          <a:p>
            <a:r>
              <a:rPr lang="en-US" sz="4400"/>
              <a:t>Our Mission:</a:t>
            </a:r>
          </a:p>
        </p:txBody>
      </p:sp>
    </p:spTree>
    <p:extLst>
      <p:ext uri="{BB962C8B-B14F-4D97-AF65-F5344CB8AC3E}">
        <p14:creationId xmlns:p14="http://schemas.microsoft.com/office/powerpoint/2010/main" val="10289797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04863"/>
          </a:xfrm>
        </p:spPr>
        <p:txBody>
          <a:bodyPr/>
          <a:lstStyle/>
          <a:p>
            <a:r>
              <a:rPr lang="en-US" sz="4400"/>
              <a:t>Make developers more productive</a:t>
            </a:r>
          </a:p>
        </p:txBody>
      </p:sp>
    </p:spTree>
    <p:extLst>
      <p:ext uri="{BB962C8B-B14F-4D97-AF65-F5344CB8AC3E}">
        <p14:creationId xmlns:p14="http://schemas.microsoft.com/office/powerpoint/2010/main" val="14450889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78D7"/>
        </a:solidFill>
        <a:effectLst/>
      </p:bgPr>
    </p:bg>
    <p:spTree>
      <p:nvGrpSpPr>
        <p:cNvPr id="1" name=""/>
        <p:cNvGrpSpPr/>
        <p:nvPr/>
      </p:nvGrpSpPr>
      <p:grpSpPr>
        <a:xfrm>
          <a:off x="0" y="0"/>
          <a:ext cx="0" cy="0"/>
          <a:chOff x="0" y="0"/>
          <a:chExt cx="0" cy="0"/>
        </a:xfrm>
      </p:grpSpPr>
      <p:sp>
        <p:nvSpPr>
          <p:cNvPr id="8" name="Shape 125"/>
          <p:cNvSpPr/>
          <p:nvPr/>
        </p:nvSpPr>
        <p:spPr>
          <a:xfrm>
            <a:off x="5296128" y="2290181"/>
            <a:ext cx="1523568" cy="1523568"/>
          </a:xfrm>
          <a:prstGeom prst="ellipse">
            <a:avLst/>
          </a:prstGeom>
          <a:solidFill>
            <a:srgbClr val="FFFFFF"/>
          </a:solidFill>
          <a:ln w="12700" cap="flat">
            <a:noFill/>
            <a:miter lim="400000"/>
          </a:ln>
          <a:effectLst/>
        </p:spPr>
        <p:txBody>
          <a:bodyPr wrap="square" lIns="25394" tIns="25394" rIns="25394" bIns="25394" numCol="1" anchor="ctr">
            <a:noAutofit/>
          </a:bodyPr>
          <a:lstStyle/>
          <a:p>
            <a:pPr defTabSz="896214">
              <a:defRPr sz="3200">
                <a:solidFill>
                  <a:srgbClr val="FFFFFF"/>
                </a:solidFill>
              </a:defRPr>
            </a:pPr>
            <a:endParaRPr sz="1600" kern="0">
              <a:solidFill>
                <a:srgbClr val="FFFFFF"/>
              </a:solidFill>
              <a:latin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85" y="2580776"/>
            <a:ext cx="997628" cy="997628"/>
          </a:xfrm>
          <a:prstGeom prst="rect">
            <a:avLst/>
          </a:prstGeom>
        </p:spPr>
      </p:pic>
      <p:grpSp>
        <p:nvGrpSpPr>
          <p:cNvPr id="10" name="Group 124"/>
          <p:cNvGrpSpPr/>
          <p:nvPr/>
        </p:nvGrpSpPr>
        <p:grpSpPr>
          <a:xfrm>
            <a:off x="5296128" y="816718"/>
            <a:ext cx="1523568" cy="1523568"/>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394" tIns="25394" rIns="25394" bIns="25394" numCol="1" anchor="ctr">
              <a:noAutofit/>
            </a:bodyPr>
            <a:lstStyle/>
            <a:p>
              <a:pPr defTabSz="896214">
                <a:defRPr sz="3200">
                  <a:solidFill>
                    <a:srgbClr val="FFFFFF"/>
                  </a:solidFill>
                </a:defRPr>
              </a:pPr>
              <a:endParaRPr sz="1600" kern="0">
                <a:solidFill>
                  <a:srgbClr val="FFFFFF"/>
                </a:solidFill>
                <a:latin typeface="Segoe UI Ligh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328979" y="816718"/>
            <a:ext cx="1523568" cy="1523568"/>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394" tIns="25394" rIns="25394" bIns="25394" numCol="1" anchor="ctr">
              <a:noAutofit/>
            </a:bodyPr>
            <a:lstStyle/>
            <a:p>
              <a:pPr defTabSz="896214">
                <a:defRPr sz="3200">
                  <a:solidFill>
                    <a:srgbClr val="FFFFFF"/>
                  </a:solidFill>
                </a:defRPr>
              </a:pPr>
              <a:endParaRPr sz="1600" kern="0">
                <a:solidFill>
                  <a:srgbClr val="FFFFFF"/>
                </a:solidFill>
                <a:latin typeface="Segoe UI Ligh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328979" y="3743237"/>
            <a:ext cx="1523568" cy="1523568"/>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394" tIns="25394" rIns="25394" bIns="25394" numCol="1" anchor="ctr">
              <a:noAutofit/>
            </a:bodyPr>
            <a:lstStyle/>
            <a:p>
              <a:pPr defTabSz="896214">
                <a:defRPr sz="3200">
                  <a:solidFill>
                    <a:srgbClr val="FFFFFF"/>
                  </a:solidFill>
                </a:defRPr>
              </a:pPr>
              <a:endParaRPr sz="1600" kern="0">
                <a:solidFill>
                  <a:srgbClr val="FFFFFF"/>
                </a:solidFill>
                <a:latin typeface="Segoe UI Ligh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296128" y="3743237"/>
            <a:ext cx="1523568" cy="1523568"/>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394" tIns="25394" rIns="25394" bIns="25394" anchor="ctr"/>
            <a:lstStyle/>
            <a:p>
              <a:pPr defTabSz="896214">
                <a:defRPr sz="3200">
                  <a:solidFill>
                    <a:srgbClr val="FFFFFF"/>
                  </a:solidFill>
                </a:defRPr>
              </a:pPr>
              <a:endParaRPr sz="1600" kern="0">
                <a:solidFill>
                  <a:srgbClr val="FFFFFF"/>
                </a:solidFill>
                <a:latin typeface="Segoe UI Ligh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67510" y="2528950"/>
            <a:ext cx="8786801" cy="3589912"/>
            <a:chOff x="2332222" y="5057388"/>
            <a:chExt cx="17578586" cy="7181859"/>
          </a:xfrm>
        </p:grpSpPr>
        <p:sp>
          <p:nvSpPr>
            <p:cNvPr id="24" name="Shape 134"/>
            <p:cNvSpPr/>
            <p:nvPr/>
          </p:nvSpPr>
          <p:spPr>
            <a:xfrm>
              <a:off x="4774925" y="5057388"/>
              <a:ext cx="2434026"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HockeyApp</a:t>
              </a:r>
            </a:p>
          </p:txBody>
        </p:sp>
        <p:sp>
          <p:nvSpPr>
            <p:cNvPr id="25" name="Shape 135"/>
            <p:cNvSpPr/>
            <p:nvPr/>
          </p:nvSpPr>
          <p:spPr>
            <a:xfrm>
              <a:off x="10065098" y="5057388"/>
              <a:ext cx="4088793"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Xamarin Test Cloud</a:t>
              </a:r>
            </a:p>
          </p:txBody>
        </p:sp>
        <p:sp>
          <p:nvSpPr>
            <p:cNvPr id="26" name="Shape 136"/>
            <p:cNvSpPr/>
            <p:nvPr/>
          </p:nvSpPr>
          <p:spPr>
            <a:xfrm>
              <a:off x="16415295" y="5057388"/>
              <a:ext cx="3495513"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214"/>
              <a:r>
                <a:rPr sz="1500" kern="0">
                  <a:latin typeface="Segoe UI Light"/>
                </a:rPr>
                <a:t>Distribut</a:t>
              </a:r>
              <a:r>
                <a:rPr lang="de-DE" sz="1500" kern="0" err="1">
                  <a:latin typeface="Segoe UI Light"/>
                </a:rPr>
                <a:t>ion</a:t>
              </a:r>
              <a:r>
                <a:rPr lang="en-US" sz="1500" kern="0">
                  <a:latin typeface="Segoe UI Light"/>
                </a:rPr>
                <a:t> • Crashes • Analytics</a:t>
              </a:r>
            </a:p>
          </p:txBody>
        </p:sp>
        <p:sp>
          <p:nvSpPr>
            <p:cNvPr id="28" name="Shape 138"/>
            <p:cNvSpPr/>
            <p:nvPr/>
          </p:nvSpPr>
          <p:spPr>
            <a:xfrm>
              <a:off x="11057022" y="5858259"/>
              <a:ext cx="2013919" cy="56439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defTabSz="896214"/>
              <a:r>
                <a:rPr lang="de-DE" sz="1500" kern="0">
                  <a:latin typeface="Segoe UI Light"/>
                </a:rPr>
                <a:t>Device </a:t>
              </a:r>
              <a:r>
                <a:rPr sz="1500" kern="0">
                  <a:latin typeface="Segoe UI Light"/>
                </a:rPr>
                <a:t>Test</a:t>
              </a:r>
              <a:r>
                <a:rPr lang="de-DE" sz="1500" kern="0">
                  <a:latin typeface="Segoe UI Light"/>
                </a:rPr>
                <a:t>s</a:t>
              </a:r>
              <a:endParaRPr sz="1500" kern="0">
                <a:latin typeface="Segoe UI Light"/>
              </a:endParaRPr>
            </a:p>
          </p:txBody>
        </p:sp>
        <p:sp>
          <p:nvSpPr>
            <p:cNvPr id="29" name="Shape 139"/>
            <p:cNvSpPr/>
            <p:nvPr/>
          </p:nvSpPr>
          <p:spPr>
            <a:xfrm>
              <a:off x="16605053" y="5858259"/>
              <a:ext cx="3036925" cy="56439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defTabSz="896214"/>
              <a:r>
                <a:rPr sz="1500" kern="0">
                  <a:latin typeface="Segoe UI Light"/>
                </a:rPr>
                <a:t>Crashes • Analytics</a:t>
              </a:r>
            </a:p>
          </p:txBody>
        </p:sp>
        <p:sp>
          <p:nvSpPr>
            <p:cNvPr id="30" name="Shape 140"/>
            <p:cNvSpPr/>
            <p:nvPr/>
          </p:nvSpPr>
          <p:spPr>
            <a:xfrm>
              <a:off x="3202107" y="10873986"/>
              <a:ext cx="5551146"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Azure Mobile Engagement</a:t>
              </a:r>
            </a:p>
          </p:txBody>
        </p:sp>
        <p:sp>
          <p:nvSpPr>
            <p:cNvPr id="31" name="Shape 141"/>
            <p:cNvSpPr/>
            <p:nvPr/>
          </p:nvSpPr>
          <p:spPr>
            <a:xfrm>
              <a:off x="10134098" y="10873986"/>
              <a:ext cx="3809790"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Azure App Service</a:t>
              </a:r>
            </a:p>
          </p:txBody>
        </p:sp>
        <p:sp>
          <p:nvSpPr>
            <p:cNvPr id="32" name="Shape 142"/>
            <p:cNvSpPr/>
            <p:nvPr/>
          </p:nvSpPr>
          <p:spPr>
            <a:xfrm>
              <a:off x="17056293" y="10873986"/>
              <a:ext cx="2155023" cy="718326"/>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214"/>
              <a:r>
                <a:rPr sz="2000" kern="0">
                  <a:latin typeface="Segoe UI Light"/>
                </a:rPr>
                <a:t>CodePush</a:t>
              </a:r>
            </a:p>
          </p:txBody>
        </p:sp>
        <p:sp>
          <p:nvSpPr>
            <p:cNvPr id="33" name="Shape 143"/>
            <p:cNvSpPr/>
            <p:nvPr/>
          </p:nvSpPr>
          <p:spPr>
            <a:xfrm>
              <a:off x="4705487" y="11674855"/>
              <a:ext cx="2578335" cy="56439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defTabSz="896214"/>
              <a:r>
                <a:rPr sz="1500" kern="0">
                  <a:latin typeface="Segoe UI Light"/>
                </a:rPr>
                <a:t>Analytics • Push</a:t>
              </a:r>
            </a:p>
          </p:txBody>
        </p:sp>
        <p:sp>
          <p:nvSpPr>
            <p:cNvPr id="34" name="Shape 144"/>
            <p:cNvSpPr/>
            <p:nvPr/>
          </p:nvSpPr>
          <p:spPr>
            <a:xfrm>
              <a:off x="10439169" y="11674855"/>
              <a:ext cx="3299892" cy="56439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defTabSz="896214"/>
              <a:r>
                <a:rPr sz="1500" kern="0">
                  <a:latin typeface="Segoe UI Light"/>
                </a:rPr>
                <a:t>Tables • Auth • Push</a:t>
              </a:r>
            </a:p>
          </p:txBody>
        </p:sp>
        <p:sp>
          <p:nvSpPr>
            <p:cNvPr id="35" name="Shape 145"/>
            <p:cNvSpPr/>
            <p:nvPr/>
          </p:nvSpPr>
          <p:spPr>
            <a:xfrm>
              <a:off x="17158182" y="11674855"/>
              <a:ext cx="1914505" cy="56439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3000">
                  <a:solidFill>
                    <a:srgbClr val="FFFFFF"/>
                  </a:solidFill>
                  <a:latin typeface="Segoe Pro Display"/>
                  <a:ea typeface="Segoe Pro Display"/>
                  <a:cs typeface="Segoe Pro Display"/>
                  <a:sym typeface="Segoe Pro Display"/>
                </a:defRPr>
              </a:lvl1pPr>
            </a:lstStyle>
            <a:p>
              <a:pPr defTabSz="896214"/>
              <a:r>
                <a:rPr sz="1500" kern="0">
                  <a:latin typeface="Segoe UI Light"/>
                </a:rPr>
                <a:t>Distribution</a:t>
              </a:r>
            </a:p>
          </p:txBody>
        </p:sp>
      </p:grpSp>
      <p:grpSp>
        <p:nvGrpSpPr>
          <p:cNvPr id="36" name="Group 35"/>
          <p:cNvGrpSpPr/>
          <p:nvPr/>
        </p:nvGrpSpPr>
        <p:grpSpPr>
          <a:xfrm>
            <a:off x="2263276" y="3743237"/>
            <a:ext cx="1523568" cy="1523568"/>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394" tIns="25394" rIns="25394" bIns="25394" anchor="ctr"/>
            <a:lstStyle/>
            <a:p>
              <a:pPr defTabSz="896214">
                <a:defRPr sz="3200">
                  <a:solidFill>
                    <a:srgbClr val="FFFFFF"/>
                  </a:solidFill>
                </a:defRPr>
              </a:pPr>
              <a:endParaRPr sz="1600" kern="0">
                <a:solidFill>
                  <a:srgbClr val="FFFFFF"/>
                </a:solidFill>
                <a:latin typeface="Segoe UI Ligh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393553" y="4305541"/>
            <a:ext cx="5392491" cy="605282"/>
          </a:xfrm>
          <a:prstGeom prst="rect">
            <a:avLst/>
          </a:prstGeom>
          <a:ln w="12700">
            <a:miter lim="400000"/>
          </a:ln>
          <a:extLst>
            <a:ext uri="{C572A759-6A51-4108-AA02-DFA0A04FC94B}">
              <ma14:wrappingTextBoxFlag xmlns:ma14="http://schemas.microsoft.com/office/mac/drawingml/2011/main" val="1"/>
            </a:ext>
          </a:extLst>
        </p:spPr>
        <p:txBody>
          <a:bodyPr wrap="none" lIns="25394" tIns="25394" rIns="25394" bIns="25394"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214"/>
            <a:r>
              <a:rPr sz="3600" kern="0">
                <a:latin typeface="Segoe UI Light"/>
              </a:rPr>
              <a:t>Visual Studio Mobile Center</a:t>
            </a:r>
            <a:endParaRPr lang="en-US" sz="3600" kern="0">
              <a:latin typeface="Segoe UI Light"/>
            </a:endParaRPr>
          </a:p>
        </p:txBody>
      </p:sp>
      <p:grpSp>
        <p:nvGrpSpPr>
          <p:cNvPr id="40" name="Group 121"/>
          <p:cNvGrpSpPr/>
          <p:nvPr/>
        </p:nvGrpSpPr>
        <p:grpSpPr>
          <a:xfrm>
            <a:off x="2263276" y="816718"/>
            <a:ext cx="1523568" cy="1523568"/>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394" tIns="25394" rIns="25394" bIns="25394" numCol="1" anchor="ctr">
              <a:noAutofit/>
            </a:bodyPr>
            <a:lstStyle/>
            <a:p>
              <a:pPr defTabSz="896214">
                <a:defRPr sz="3200">
                  <a:solidFill>
                    <a:srgbClr val="FFFFFF"/>
                  </a:solidFill>
                </a:defRPr>
              </a:pPr>
              <a:endParaRPr sz="1600" kern="0">
                <a:solidFill>
                  <a:srgbClr val="FFFFFF"/>
                </a:solidFill>
                <a:latin typeface="Segoe UI Ligh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71595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04863"/>
          </a:xfrm>
        </p:spPr>
        <p:txBody>
          <a:bodyPr/>
          <a:lstStyle/>
          <a:p>
            <a:r>
              <a:rPr lang="en-US" sz="4400"/>
              <a:t>Customers first</a:t>
            </a:r>
          </a:p>
        </p:txBody>
      </p:sp>
    </p:spTree>
    <p:extLst>
      <p:ext uri="{BB962C8B-B14F-4D97-AF65-F5344CB8AC3E}">
        <p14:creationId xmlns:p14="http://schemas.microsoft.com/office/powerpoint/2010/main" val="1480409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72574"/>
          </a:xfrm>
        </p:spPr>
        <p:txBody>
          <a:bodyPr/>
          <a:lstStyle/>
          <a:p>
            <a:pPr>
              <a:lnSpc>
                <a:spcPct val="100000"/>
              </a:lnSpc>
            </a:pPr>
            <a:r>
              <a:rPr lang="en-US" sz="4400"/>
              <a:t>Let developers focus on their apps, not DevOps</a:t>
            </a:r>
          </a:p>
        </p:txBody>
      </p:sp>
    </p:spTree>
    <p:extLst>
      <p:ext uri="{BB962C8B-B14F-4D97-AF65-F5344CB8AC3E}">
        <p14:creationId xmlns:p14="http://schemas.microsoft.com/office/powerpoint/2010/main" val="9875916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270067" y="2955959"/>
            <a:ext cx="11654186" cy="899537"/>
          </a:xfrm>
          <a:prstGeom prst="rect">
            <a:avLst/>
          </a:prstGeom>
          <a:noFill/>
          <a:ln>
            <a:noFill/>
          </a:ln>
        </p:spPr>
        <p:txBody>
          <a:bodyPr vert="horz" wrap="square" lIns="91412" tIns="45694" rIns="91412" bIns="45694" rtlCol="0" anchor="ctr" anchorCtr="0">
            <a:noAutofit/>
          </a:bodyPr>
          <a:lstStyle/>
          <a:p>
            <a:pPr>
              <a:buClr>
                <a:srgbClr val="7F7F7F"/>
              </a:buClr>
              <a:buSzPct val="25000"/>
            </a:pPr>
            <a:r>
              <a:rPr lang="en-US">
                <a:sym typeface="Calibri"/>
              </a:rPr>
              <a:t>Principles</a:t>
            </a:r>
          </a:p>
        </p:txBody>
      </p:sp>
      <p:sp>
        <p:nvSpPr>
          <p:cNvPr id="253" name="Shape 253"/>
          <p:cNvSpPr txBox="1"/>
          <p:nvPr/>
        </p:nvSpPr>
        <p:spPr>
          <a:xfrm>
            <a:off x="3475719" y="987043"/>
            <a:ext cx="8556887" cy="1021655"/>
          </a:xfrm>
          <a:prstGeom prst="rect">
            <a:avLst/>
          </a:prstGeom>
          <a:noFill/>
          <a:ln>
            <a:noFill/>
          </a:ln>
        </p:spPr>
        <p:txBody>
          <a:bodyPr lIns="91412" tIns="45694" rIns="91412" bIns="45694" anchor="t" anchorCtr="0">
            <a:noAutofit/>
          </a:bodyPr>
          <a:lstStyle/>
          <a:p>
            <a:pPr defTabSz="914367">
              <a:spcBef>
                <a:spcPct val="20000"/>
              </a:spcBef>
              <a:buSzPct val="90000"/>
            </a:pPr>
            <a:r>
              <a:rPr lang="en-US" sz="3137">
                <a:solidFill>
                  <a:srgbClr val="CB2D62"/>
                </a:solidFill>
                <a:latin typeface="Segoe UI Light"/>
                <a:sym typeface="Quattrocento Sans"/>
              </a:rPr>
              <a:t>UNIX philosophy of powerful, single-purpose services that can ‘pipe’ together</a:t>
            </a:r>
          </a:p>
        </p:txBody>
      </p:sp>
      <p:sp>
        <p:nvSpPr>
          <p:cNvPr id="254" name="Shape 254"/>
          <p:cNvSpPr txBox="1"/>
          <p:nvPr/>
        </p:nvSpPr>
        <p:spPr>
          <a:xfrm>
            <a:off x="3475720" y="2620360"/>
            <a:ext cx="8220496" cy="647495"/>
          </a:xfrm>
          <a:prstGeom prst="rect">
            <a:avLst/>
          </a:prstGeom>
          <a:noFill/>
          <a:ln>
            <a:noFill/>
          </a:ln>
        </p:spPr>
        <p:txBody>
          <a:bodyPr lIns="146279" tIns="91412" rIns="146279" bIns="91412" anchor="t" anchorCtr="0">
            <a:noAutofit/>
          </a:bodyPr>
          <a:lstStyle/>
          <a:p>
            <a:pPr defTabSz="914367">
              <a:spcBef>
                <a:spcPct val="20000"/>
              </a:spcBef>
              <a:buSzPct val="90000"/>
            </a:pPr>
            <a:r>
              <a:rPr lang="en-US" sz="3137">
                <a:solidFill>
                  <a:srgbClr val="CB2D62"/>
                </a:solidFill>
                <a:latin typeface="Segoe UI Light"/>
                <a:sym typeface="Quattrocento Sans"/>
              </a:rPr>
              <a:t>API first</a:t>
            </a:r>
          </a:p>
        </p:txBody>
      </p:sp>
      <p:sp>
        <p:nvSpPr>
          <p:cNvPr id="255" name="Shape 255"/>
          <p:cNvSpPr txBox="1"/>
          <p:nvPr/>
        </p:nvSpPr>
        <p:spPr>
          <a:xfrm>
            <a:off x="3475720" y="3971186"/>
            <a:ext cx="8220496" cy="572383"/>
          </a:xfrm>
          <a:prstGeom prst="rect">
            <a:avLst/>
          </a:prstGeom>
          <a:noFill/>
          <a:ln>
            <a:noFill/>
          </a:ln>
        </p:spPr>
        <p:txBody>
          <a:bodyPr lIns="146279" tIns="91412" rIns="146279" bIns="91412" anchor="t" anchorCtr="0">
            <a:noAutofit/>
          </a:bodyPr>
          <a:lstStyle>
            <a:defPPr>
              <a:defRPr lang="en-US"/>
            </a:defPPr>
            <a:lvl1pPr>
              <a:spcBef>
                <a:spcPct val="20000"/>
              </a:spcBef>
              <a:buSzPct val="90000"/>
              <a:defRPr sz="3200">
                <a:gradFill>
                  <a:gsLst>
                    <a:gs pos="1250">
                      <a:schemeClr val="tx2"/>
                    </a:gs>
                    <a:gs pos="99000">
                      <a:schemeClr val="tx2"/>
                    </a:gs>
                  </a:gsLst>
                  <a:lin ang="5400000" scaled="0"/>
                </a:gradFill>
                <a:latin typeface="+mj-lt"/>
              </a:defRPr>
            </a:lvl1pPr>
          </a:lstStyle>
          <a:p>
            <a:pPr defTabSz="914367"/>
            <a:r>
              <a:rPr lang="en-US" sz="3137">
                <a:solidFill>
                  <a:srgbClr val="CB2D62"/>
                </a:solidFill>
                <a:sym typeface="Quattrocento Sans"/>
              </a:rPr>
              <a:t>Customers own their data </a:t>
            </a:r>
          </a:p>
        </p:txBody>
      </p:sp>
      <p:sp>
        <p:nvSpPr>
          <p:cNvPr id="256" name="Shape 256"/>
          <p:cNvSpPr txBox="1"/>
          <p:nvPr/>
        </p:nvSpPr>
        <p:spPr>
          <a:xfrm>
            <a:off x="3475720" y="5324015"/>
            <a:ext cx="8220496" cy="572383"/>
          </a:xfrm>
          <a:prstGeom prst="rect">
            <a:avLst/>
          </a:prstGeom>
          <a:noFill/>
          <a:ln>
            <a:noFill/>
          </a:ln>
        </p:spPr>
        <p:txBody>
          <a:bodyPr lIns="146279" tIns="91412" rIns="146279" bIns="91412" anchor="t" anchorCtr="0">
            <a:noAutofit/>
          </a:bodyPr>
          <a:lstStyle/>
          <a:p>
            <a:pPr defTabSz="914367">
              <a:spcBef>
                <a:spcPct val="20000"/>
              </a:spcBef>
              <a:buSzPct val="90000"/>
            </a:pPr>
            <a:r>
              <a:rPr lang="en-US" sz="3137">
                <a:solidFill>
                  <a:srgbClr val="CB2D62"/>
                </a:solidFill>
                <a:latin typeface="Segoe UI Light"/>
                <a:sym typeface="Quattrocento Sans"/>
              </a:rPr>
              <a:t>Great experience across all touchpoints</a:t>
            </a:r>
          </a:p>
        </p:txBody>
      </p:sp>
      <p:sp>
        <p:nvSpPr>
          <p:cNvPr id="258" name="Shape 258"/>
          <p:cNvSpPr/>
          <p:nvPr/>
        </p:nvSpPr>
        <p:spPr>
          <a:xfrm>
            <a:off x="2886530" y="665778"/>
            <a:ext cx="442852" cy="5526446"/>
          </a:xfrm>
          <a:prstGeom prst="leftBrace">
            <a:avLst>
              <a:gd name="adj1" fmla="val 102777"/>
              <a:gd name="adj2" fmla="val 50000"/>
            </a:avLst>
          </a:prstGeom>
          <a:noFill/>
          <a:ln w="9525" cap="flat" cmpd="sng">
            <a:solidFill>
              <a:schemeClr val="dk1"/>
            </a:solidFill>
            <a:prstDash val="solid"/>
            <a:miter/>
            <a:headEnd type="none" w="med" len="med"/>
            <a:tailEnd type="none" w="med" len="med"/>
          </a:ln>
        </p:spPr>
        <p:txBody>
          <a:bodyPr lIns="91412" tIns="45694" rIns="91412" bIns="45694" anchor="ctr" anchorCtr="0">
            <a:noAutofit/>
          </a:bodyPr>
          <a:lstStyle/>
          <a:p>
            <a:pPr algn="ctr" defTabSz="914367"/>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89832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fill="hold"/>
                                        <p:tgtEl>
                                          <p:spTgt spid="258"/>
                                        </p:tgtEl>
                                        <p:attrNameLst>
                                          <p:attrName>ppt_x</p:attrName>
                                        </p:attrNameLst>
                                      </p:cBhvr>
                                      <p:tavLst>
                                        <p:tav tm="0">
                                          <p:val>
                                            <p:strVal val="1+#ppt_w/2"/>
                                          </p:val>
                                        </p:tav>
                                        <p:tav tm="100000">
                                          <p:val>
                                            <p:strVal val="#ppt_x"/>
                                          </p:val>
                                        </p:tav>
                                      </p:tavLst>
                                    </p:anim>
                                    <p:anim calcmode="lin" valueType="num">
                                      <p:cBhvr additive="base">
                                        <p:cTn id="8" dur="500" fill="hold"/>
                                        <p:tgtEl>
                                          <p:spTgt spid="25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3"/>
                                        </p:tgtEl>
                                        <p:attrNameLst>
                                          <p:attrName>style.visibility</p:attrName>
                                        </p:attrNameLst>
                                      </p:cBhvr>
                                      <p:to>
                                        <p:strVal val="visible"/>
                                      </p:to>
                                    </p:set>
                                    <p:anim calcmode="lin" valueType="num">
                                      <p:cBhvr additive="base">
                                        <p:cTn id="11" dur="500" fill="hold"/>
                                        <p:tgtEl>
                                          <p:spTgt spid="253"/>
                                        </p:tgtEl>
                                        <p:attrNameLst>
                                          <p:attrName>ppt_x</p:attrName>
                                        </p:attrNameLst>
                                      </p:cBhvr>
                                      <p:tavLst>
                                        <p:tav tm="0">
                                          <p:val>
                                            <p:strVal val="1+#ppt_w/2"/>
                                          </p:val>
                                        </p:tav>
                                        <p:tav tm="100000">
                                          <p:val>
                                            <p:strVal val="#ppt_x"/>
                                          </p:val>
                                        </p:tav>
                                      </p:tavLst>
                                    </p:anim>
                                    <p:anim calcmode="lin" valueType="num">
                                      <p:cBhvr additive="base">
                                        <p:cTn id="12" dur="500" fill="hold"/>
                                        <p:tgtEl>
                                          <p:spTgt spid="25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4"/>
                                        </p:tgtEl>
                                        <p:attrNameLst>
                                          <p:attrName>style.visibility</p:attrName>
                                        </p:attrNameLst>
                                      </p:cBhvr>
                                      <p:to>
                                        <p:strVal val="visible"/>
                                      </p:to>
                                    </p:set>
                                    <p:anim calcmode="lin" valueType="num">
                                      <p:cBhvr additive="base">
                                        <p:cTn id="17" dur="500" fill="hold"/>
                                        <p:tgtEl>
                                          <p:spTgt spid="254"/>
                                        </p:tgtEl>
                                        <p:attrNameLst>
                                          <p:attrName>ppt_x</p:attrName>
                                        </p:attrNameLst>
                                      </p:cBhvr>
                                      <p:tavLst>
                                        <p:tav tm="0">
                                          <p:val>
                                            <p:strVal val="#ppt_x"/>
                                          </p:val>
                                        </p:tav>
                                        <p:tav tm="100000">
                                          <p:val>
                                            <p:strVal val="#ppt_x"/>
                                          </p:val>
                                        </p:tav>
                                      </p:tavLst>
                                    </p:anim>
                                    <p:anim calcmode="lin" valueType="num">
                                      <p:cBhvr additive="base">
                                        <p:cTn id="18" dur="500" fill="hold"/>
                                        <p:tgtEl>
                                          <p:spTgt spid="2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55"/>
                                        </p:tgtEl>
                                        <p:attrNameLst>
                                          <p:attrName>style.visibility</p:attrName>
                                        </p:attrNameLst>
                                      </p:cBhvr>
                                      <p:to>
                                        <p:strVal val="visible"/>
                                      </p:to>
                                    </p:set>
                                    <p:anim calcmode="lin" valueType="num">
                                      <p:cBhvr additive="base">
                                        <p:cTn id="23" dur="500" fill="hold"/>
                                        <p:tgtEl>
                                          <p:spTgt spid="255"/>
                                        </p:tgtEl>
                                        <p:attrNameLst>
                                          <p:attrName>ppt_x</p:attrName>
                                        </p:attrNameLst>
                                      </p:cBhvr>
                                      <p:tavLst>
                                        <p:tav tm="0">
                                          <p:val>
                                            <p:strVal val="#ppt_x"/>
                                          </p:val>
                                        </p:tav>
                                        <p:tav tm="100000">
                                          <p:val>
                                            <p:strVal val="#ppt_x"/>
                                          </p:val>
                                        </p:tav>
                                      </p:tavLst>
                                    </p:anim>
                                    <p:anim calcmode="lin" valueType="num">
                                      <p:cBhvr additive="base">
                                        <p:cTn id="24" dur="500" fill="hold"/>
                                        <p:tgtEl>
                                          <p:spTgt spid="25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6"/>
                                        </p:tgtEl>
                                        <p:attrNameLst>
                                          <p:attrName>style.visibility</p:attrName>
                                        </p:attrNameLst>
                                      </p:cBhvr>
                                      <p:to>
                                        <p:strVal val="visible"/>
                                      </p:to>
                                    </p:set>
                                    <p:anim calcmode="lin" valueType="num">
                                      <p:cBhvr additive="base">
                                        <p:cTn id="29" dur="500" fill="hold"/>
                                        <p:tgtEl>
                                          <p:spTgt spid="256"/>
                                        </p:tgtEl>
                                        <p:attrNameLst>
                                          <p:attrName>ppt_x</p:attrName>
                                        </p:attrNameLst>
                                      </p:cBhvr>
                                      <p:tavLst>
                                        <p:tav tm="0">
                                          <p:val>
                                            <p:strVal val="#ppt_x"/>
                                          </p:val>
                                        </p:tav>
                                        <p:tav tm="100000">
                                          <p:val>
                                            <p:strVal val="#ppt_x"/>
                                          </p:val>
                                        </p:tav>
                                      </p:tavLst>
                                    </p:anim>
                                    <p:anim calcmode="lin" valueType="num">
                                      <p:cBhvr additive="base">
                                        <p:cTn id="30"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P spid="255" grpId="0"/>
      <p:bldP spid="256" grpId="0"/>
      <p:bldP spid="2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72574"/>
          </a:xfrm>
        </p:spPr>
        <p:txBody>
          <a:bodyPr/>
          <a:lstStyle/>
          <a:p>
            <a:pPr>
              <a:lnSpc>
                <a:spcPct val="100000"/>
              </a:lnSpc>
            </a:pPr>
            <a:r>
              <a:rPr lang="en-US" sz="4400"/>
              <a:t>Direct engagement with customers</a:t>
            </a:r>
          </a:p>
        </p:txBody>
      </p:sp>
    </p:spTree>
    <p:extLst>
      <p:ext uri="{BB962C8B-B14F-4D97-AF65-F5344CB8AC3E}">
        <p14:creationId xmlns:p14="http://schemas.microsoft.com/office/powerpoint/2010/main" val="21210738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858000"/>
          </a:xfrm>
          <a:prstGeom prst="rect">
            <a:avLst/>
          </a:prstGeom>
        </p:spPr>
      </p:pic>
      <p:pic>
        <p:nvPicPr>
          <p:cNvPr id="20" name="Picture 19"/>
          <p:cNvPicPr>
            <a:picLocks noChangeAspect="1"/>
          </p:cNvPicPr>
          <p:nvPr/>
        </p:nvPicPr>
        <p:blipFill>
          <a:blip r:embed="rId4"/>
          <a:stretch>
            <a:fillRect/>
          </a:stretch>
        </p:blipFill>
        <p:spPr>
          <a:xfrm>
            <a:off x="0" y="2572"/>
            <a:ext cx="12192000" cy="6855428"/>
          </a:xfrm>
          <a:prstGeom prst="rect">
            <a:avLst/>
          </a:prstGeom>
        </p:spPr>
      </p:pic>
    </p:spTree>
    <p:extLst>
      <p:ext uri="{BB962C8B-B14F-4D97-AF65-F5344CB8AC3E}">
        <p14:creationId xmlns:p14="http://schemas.microsoft.com/office/powerpoint/2010/main" val="920981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72574"/>
          </a:xfrm>
        </p:spPr>
        <p:txBody>
          <a:bodyPr/>
          <a:lstStyle/>
          <a:p>
            <a:pPr>
              <a:lnSpc>
                <a:spcPct val="100000"/>
              </a:lnSpc>
            </a:pPr>
            <a:r>
              <a:rPr lang="en-US" sz="4400"/>
              <a:t>Connecting with the cloud</a:t>
            </a:r>
          </a:p>
        </p:txBody>
      </p:sp>
    </p:spTree>
    <p:extLst>
      <p:ext uri="{BB962C8B-B14F-4D97-AF65-F5344CB8AC3E}">
        <p14:creationId xmlns:p14="http://schemas.microsoft.com/office/powerpoint/2010/main" val="14079443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980150" y="3097723"/>
            <a:ext cx="2231700" cy="662554"/>
          </a:xfrm>
          <a:prstGeom prst="rect">
            <a:avLst/>
          </a:prstGeom>
        </p:spPr>
        <p:txBody>
          <a:bodyPr wrap="none" anchor="ctr" anchorCtr="0">
            <a:spAutoFit/>
          </a:bodyPr>
          <a:lstStyle>
            <a:lvl1pPr algn="l" defTabSz="913355" rtl="0" eaLnBrk="1" latinLnBrk="0" hangingPunct="1">
              <a:lnSpc>
                <a:spcPct val="90000"/>
              </a:lnSpc>
              <a:spcBef>
                <a:spcPct val="0"/>
              </a:spcBef>
              <a:buNone/>
              <a:defRPr lang="en-US" sz="4117" b="0" kern="1200" cap="none" spc="-100" baseline="0" dirty="0" smtClean="0">
                <a:ln w="3175">
                  <a:noFill/>
                </a:ln>
                <a:solidFill>
                  <a:schemeClr val="accent4"/>
                </a:solidFill>
                <a:effectLst/>
                <a:latin typeface="+mj-lt"/>
                <a:ea typeface="+mn-ea"/>
                <a:cs typeface="Segoe UI" pitchFamily="34" charset="0"/>
              </a:defRPr>
            </a:lvl1pPr>
          </a:lstStyle>
          <a:p>
            <a:pPr algn="ctr"/>
            <a:r>
              <a:rPr>
                <a:solidFill>
                  <a:srgbClr val="CB2D62"/>
                </a:solidFill>
              </a:rPr>
              <a:t>Roadmap</a:t>
            </a:r>
          </a:p>
        </p:txBody>
      </p:sp>
      <p:sp>
        <p:nvSpPr>
          <p:cNvPr id="5" name="TextBox 4"/>
          <p:cNvSpPr txBox="1"/>
          <p:nvPr/>
        </p:nvSpPr>
        <p:spPr>
          <a:xfrm>
            <a:off x="1493186" y="4886013"/>
            <a:ext cx="1700787" cy="323486"/>
          </a:xfrm>
          <a:prstGeom prst="rect">
            <a:avLst/>
          </a:prstGeom>
          <a:noFill/>
        </p:spPr>
        <p:txBody>
          <a:bodyPr wrap="none" lIns="0" tIns="0" rIns="0" bIns="0" rtlCol="0" anchor="ctr" anchorCtr="0">
            <a:spAutoFit/>
          </a:bodyPr>
          <a:lstStyle/>
          <a:p>
            <a:pPr defTabSz="913332" fontAlgn="base">
              <a:lnSpc>
                <a:spcPct val="150000"/>
              </a:lnSpc>
            </a:pPr>
            <a:r>
              <a:rPr lang="en-US" sz="1600" kern="0">
                <a:solidFill>
                  <a:srgbClr val="262D32"/>
                </a:solidFill>
              </a:rPr>
              <a:t>Document Storage</a:t>
            </a:r>
          </a:p>
        </p:txBody>
      </p:sp>
      <p:sp>
        <p:nvSpPr>
          <p:cNvPr id="6" name="TextBox 5"/>
          <p:cNvSpPr txBox="1"/>
          <p:nvPr/>
        </p:nvSpPr>
        <p:spPr>
          <a:xfrm>
            <a:off x="2320825" y="175696"/>
            <a:ext cx="1065997" cy="323486"/>
          </a:xfrm>
          <a:prstGeom prst="rect">
            <a:avLst/>
          </a:prstGeom>
          <a:noFill/>
        </p:spPr>
        <p:txBody>
          <a:bodyPr wrap="none" lIns="0" tIns="0" rIns="0" bIns="0" rtlCol="0" anchor="ctr" anchorCtr="0">
            <a:spAutoFit/>
          </a:bodyPr>
          <a:lstStyle/>
          <a:p>
            <a:pPr defTabSz="913332" fontAlgn="base">
              <a:lnSpc>
                <a:spcPct val="150000"/>
              </a:lnSpc>
            </a:pPr>
            <a:r>
              <a:rPr lang="en-US" sz="1600" kern="0">
                <a:solidFill>
                  <a:srgbClr val="262D32"/>
                </a:solidFill>
              </a:rPr>
              <a:t>File Storage</a:t>
            </a:r>
          </a:p>
        </p:txBody>
      </p:sp>
      <p:sp>
        <p:nvSpPr>
          <p:cNvPr id="7" name="TextBox 6"/>
          <p:cNvSpPr txBox="1"/>
          <p:nvPr/>
        </p:nvSpPr>
        <p:spPr>
          <a:xfrm>
            <a:off x="8619872" y="1038328"/>
            <a:ext cx="601127" cy="283026"/>
          </a:xfrm>
          <a:prstGeom prst="rect">
            <a:avLst/>
          </a:prstGeom>
          <a:noFill/>
        </p:spPr>
        <p:txBody>
          <a:bodyPr wrap="none" lIns="0" tIns="0" rIns="0" bIns="0" rtlCol="0" anchor="ctr" anchorCtr="0">
            <a:spAutoFit/>
          </a:bodyPr>
          <a:lstStyle/>
          <a:p>
            <a:pPr defTabSz="913332" fontAlgn="base">
              <a:lnSpc>
                <a:spcPct val="150000"/>
              </a:lnSpc>
            </a:pPr>
            <a:r>
              <a:rPr lang="en-US" sz="1400" kern="0">
                <a:solidFill>
                  <a:srgbClr val="262D32"/>
                </a:solidFill>
              </a:rPr>
              <a:t>Identity</a:t>
            </a:r>
            <a:endParaRPr lang="en-US" sz="1400" kern="0">
              <a:gradFill>
                <a:gsLst>
                  <a:gs pos="2917">
                    <a:srgbClr val="FFFFFF"/>
                  </a:gs>
                  <a:gs pos="30000">
                    <a:srgbClr val="FFFFFF"/>
                  </a:gs>
                </a:gsLst>
                <a:lin ang="5400000" scaled="0"/>
              </a:gradFill>
            </a:endParaRPr>
          </a:p>
        </p:txBody>
      </p:sp>
      <p:sp>
        <p:nvSpPr>
          <p:cNvPr id="8" name="TextBox 7"/>
          <p:cNvSpPr txBox="1"/>
          <p:nvPr/>
        </p:nvSpPr>
        <p:spPr>
          <a:xfrm>
            <a:off x="10352828" y="439160"/>
            <a:ext cx="867225" cy="323486"/>
          </a:xfrm>
          <a:prstGeom prst="rect">
            <a:avLst/>
          </a:prstGeom>
          <a:noFill/>
        </p:spPr>
        <p:txBody>
          <a:bodyPr wrap="none" lIns="0" tIns="0" rIns="0" bIns="0" rtlCol="0" anchor="ctr" anchorCtr="0">
            <a:spAutoFit/>
          </a:bodyPr>
          <a:lstStyle/>
          <a:p>
            <a:pPr defTabSz="913332" fontAlgn="base">
              <a:lnSpc>
                <a:spcPct val="150000"/>
              </a:lnSpc>
            </a:pPr>
            <a:r>
              <a:rPr lang="en-US" sz="1600" kern="0">
                <a:solidFill>
                  <a:srgbClr val="262D32"/>
                </a:solidFill>
              </a:rPr>
              <a:t>Functions</a:t>
            </a:r>
          </a:p>
        </p:txBody>
      </p:sp>
      <p:sp>
        <p:nvSpPr>
          <p:cNvPr id="9" name="TextBox 8"/>
          <p:cNvSpPr txBox="1"/>
          <p:nvPr/>
        </p:nvSpPr>
        <p:spPr>
          <a:xfrm>
            <a:off x="1514206" y="3061513"/>
            <a:ext cx="2593659" cy="363882"/>
          </a:xfrm>
          <a:prstGeom prst="rect">
            <a:avLst/>
          </a:prstGeom>
          <a:noFill/>
        </p:spPr>
        <p:txBody>
          <a:bodyPr wrap="none" lIns="0" tIns="0" rIns="0" bIns="0" rtlCol="0" anchor="ctr" anchorCtr="0">
            <a:spAutoFit/>
          </a:bodyPr>
          <a:lstStyle/>
          <a:p>
            <a:pPr defTabSz="1219170" fontAlgn="base">
              <a:lnSpc>
                <a:spcPct val="150000"/>
              </a:lnSpc>
            </a:pPr>
            <a:r>
              <a:rPr lang="en-US" b="1" kern="0">
                <a:solidFill>
                  <a:srgbClr val="262D32"/>
                </a:solidFill>
              </a:rPr>
              <a:t>Active Directory Groups</a:t>
            </a:r>
          </a:p>
        </p:txBody>
      </p:sp>
      <p:sp>
        <p:nvSpPr>
          <p:cNvPr id="10" name="TextBox 9"/>
          <p:cNvSpPr txBox="1"/>
          <p:nvPr/>
        </p:nvSpPr>
        <p:spPr>
          <a:xfrm>
            <a:off x="6068037" y="4099225"/>
            <a:ext cx="581891" cy="323486"/>
          </a:xfrm>
          <a:prstGeom prst="rect">
            <a:avLst/>
          </a:prstGeom>
          <a:noFill/>
        </p:spPr>
        <p:txBody>
          <a:bodyPr wrap="none" lIns="0" tIns="0" rIns="0" bIns="0" rtlCol="0" anchor="ctr" anchorCtr="0">
            <a:spAutoFit/>
          </a:bodyPr>
          <a:lstStyle/>
          <a:p>
            <a:pPr defTabSz="1219170" fontAlgn="base">
              <a:lnSpc>
                <a:spcPct val="150000"/>
              </a:lnSpc>
            </a:pPr>
            <a:r>
              <a:rPr lang="en-US" sz="1600" kern="0">
                <a:solidFill>
                  <a:srgbClr val="262D32"/>
                </a:solidFill>
              </a:rPr>
              <a:t>Teams</a:t>
            </a:r>
          </a:p>
        </p:txBody>
      </p:sp>
      <p:sp>
        <p:nvSpPr>
          <p:cNvPr id="11" name="TextBox 10"/>
          <p:cNvSpPr txBox="1"/>
          <p:nvPr/>
        </p:nvSpPr>
        <p:spPr>
          <a:xfrm>
            <a:off x="6882501" y="1945411"/>
            <a:ext cx="965008" cy="323486"/>
          </a:xfrm>
          <a:prstGeom prst="rect">
            <a:avLst/>
          </a:prstGeom>
          <a:noFill/>
        </p:spPr>
        <p:txBody>
          <a:bodyPr wrap="none" lIns="0" tIns="0" rIns="0" bIns="0" rtlCol="0" anchor="ctr" anchorCtr="0">
            <a:spAutoFit/>
          </a:bodyPr>
          <a:lstStyle/>
          <a:p>
            <a:pPr defTabSz="1219170" fontAlgn="base">
              <a:lnSpc>
                <a:spcPct val="150000"/>
              </a:lnSpc>
            </a:pPr>
            <a:r>
              <a:rPr lang="en-US" sz="1600" kern="0">
                <a:solidFill>
                  <a:srgbClr val="262D32"/>
                </a:solidFill>
              </a:rPr>
              <a:t>Webhooks</a:t>
            </a:r>
          </a:p>
        </p:txBody>
      </p:sp>
      <p:sp>
        <p:nvSpPr>
          <p:cNvPr id="12" name="TextBox 11"/>
          <p:cNvSpPr txBox="1"/>
          <p:nvPr/>
        </p:nvSpPr>
        <p:spPr>
          <a:xfrm>
            <a:off x="7474413" y="5545691"/>
            <a:ext cx="2122376" cy="323486"/>
          </a:xfrm>
          <a:prstGeom prst="rect">
            <a:avLst/>
          </a:prstGeom>
          <a:noFill/>
        </p:spPr>
        <p:txBody>
          <a:bodyPr wrap="none" lIns="0" tIns="0" rIns="0" bIns="0" rtlCol="0" anchor="ctr" anchorCtr="0">
            <a:spAutoFit/>
          </a:bodyPr>
          <a:lstStyle/>
          <a:p>
            <a:pPr defTabSz="1219170" fontAlgn="base">
              <a:lnSpc>
                <a:spcPct val="150000"/>
              </a:lnSpc>
            </a:pPr>
            <a:r>
              <a:rPr lang="en-US" sz="1600" kern="0">
                <a:solidFill>
                  <a:srgbClr val="262D32"/>
                </a:solidFill>
              </a:rPr>
              <a:t>Bug Tracker Integration</a:t>
            </a:r>
          </a:p>
        </p:txBody>
      </p:sp>
      <p:sp>
        <p:nvSpPr>
          <p:cNvPr id="13" name="TextBox 12"/>
          <p:cNvSpPr txBox="1"/>
          <p:nvPr/>
        </p:nvSpPr>
        <p:spPr>
          <a:xfrm>
            <a:off x="5773448" y="6044085"/>
            <a:ext cx="559449" cy="283026"/>
          </a:xfrm>
          <a:prstGeom prst="rect">
            <a:avLst/>
          </a:prstGeom>
          <a:noFill/>
        </p:spPr>
        <p:txBody>
          <a:bodyPr wrap="none" lIns="0" tIns="0" rIns="0" bIns="0" rtlCol="0" anchor="ctr" anchorCtr="0">
            <a:spAutoFit/>
          </a:bodyPr>
          <a:lstStyle/>
          <a:p>
            <a:pPr defTabSz="1219170" fontAlgn="base">
              <a:lnSpc>
                <a:spcPct val="150000"/>
              </a:lnSpc>
            </a:pPr>
            <a:r>
              <a:rPr lang="en-US" sz="1400" kern="0">
                <a:solidFill>
                  <a:srgbClr val="262D32"/>
                </a:solidFill>
              </a:rPr>
              <a:t>macOS</a:t>
            </a:r>
          </a:p>
        </p:txBody>
      </p:sp>
      <p:sp>
        <p:nvSpPr>
          <p:cNvPr id="14" name="TextBox 13"/>
          <p:cNvSpPr txBox="1"/>
          <p:nvPr/>
        </p:nvSpPr>
        <p:spPr>
          <a:xfrm>
            <a:off x="4692793" y="516121"/>
            <a:ext cx="378309" cy="283026"/>
          </a:xfrm>
          <a:prstGeom prst="rect">
            <a:avLst/>
          </a:prstGeom>
          <a:noFill/>
        </p:spPr>
        <p:txBody>
          <a:bodyPr wrap="none" lIns="0" tIns="0" rIns="0" bIns="0" rtlCol="0" anchor="ctr" anchorCtr="0">
            <a:spAutoFit/>
          </a:bodyPr>
          <a:lstStyle/>
          <a:p>
            <a:pPr defTabSz="1219170" fontAlgn="base">
              <a:lnSpc>
                <a:spcPct val="150000"/>
              </a:lnSpc>
            </a:pPr>
            <a:r>
              <a:rPr lang="en-US" sz="1400" kern="0">
                <a:solidFill>
                  <a:srgbClr val="262D32"/>
                </a:solidFill>
              </a:rPr>
              <a:t>tvOS</a:t>
            </a:r>
          </a:p>
        </p:txBody>
      </p:sp>
      <p:sp>
        <p:nvSpPr>
          <p:cNvPr id="15" name="TextBox 14"/>
          <p:cNvSpPr txBox="1"/>
          <p:nvPr/>
        </p:nvSpPr>
        <p:spPr>
          <a:xfrm>
            <a:off x="952067" y="2061455"/>
            <a:ext cx="474489" cy="323486"/>
          </a:xfrm>
          <a:prstGeom prst="rect">
            <a:avLst/>
          </a:prstGeom>
          <a:noFill/>
        </p:spPr>
        <p:txBody>
          <a:bodyPr wrap="none" lIns="0" tIns="0" rIns="0" bIns="0" rtlCol="0" anchor="ctr" anchorCtr="0">
            <a:spAutoFit/>
          </a:bodyPr>
          <a:lstStyle/>
          <a:p>
            <a:pPr defTabSz="1219170" fontAlgn="base">
              <a:lnSpc>
                <a:spcPct val="150000"/>
              </a:lnSpc>
            </a:pPr>
            <a:r>
              <a:rPr lang="en-US" sz="1600" kern="0">
                <a:solidFill>
                  <a:srgbClr val="262D32"/>
                </a:solidFill>
              </a:rPr>
              <a:t>Unity</a:t>
            </a:r>
          </a:p>
        </p:txBody>
      </p:sp>
      <p:sp>
        <p:nvSpPr>
          <p:cNvPr id="16" name="TextBox 15"/>
          <p:cNvSpPr txBox="1"/>
          <p:nvPr/>
        </p:nvSpPr>
        <p:spPr>
          <a:xfrm>
            <a:off x="3792247" y="5732910"/>
            <a:ext cx="913712" cy="323486"/>
          </a:xfrm>
          <a:prstGeom prst="rect">
            <a:avLst/>
          </a:prstGeom>
          <a:noFill/>
        </p:spPr>
        <p:txBody>
          <a:bodyPr wrap="none" lIns="0" tIns="0" rIns="0" bIns="0" rtlCol="0" anchor="ctr" anchorCtr="0">
            <a:spAutoFit/>
          </a:bodyPr>
          <a:lstStyle/>
          <a:p>
            <a:pPr defTabSz="1219170" fontAlgn="base">
              <a:lnSpc>
                <a:spcPct val="150000"/>
              </a:lnSpc>
            </a:pPr>
            <a:r>
              <a:rPr lang="en-US" sz="1600" kern="0">
                <a:solidFill>
                  <a:srgbClr val="262D32"/>
                </a:solidFill>
              </a:rPr>
              <a:t>WinForms</a:t>
            </a:r>
          </a:p>
        </p:txBody>
      </p:sp>
      <p:sp>
        <p:nvSpPr>
          <p:cNvPr id="17" name="Rectangle 16"/>
          <p:cNvSpPr/>
          <p:nvPr/>
        </p:nvSpPr>
        <p:spPr>
          <a:xfrm>
            <a:off x="8323427" y="4368151"/>
            <a:ext cx="593432" cy="415819"/>
          </a:xfrm>
          <a:prstGeom prst="rect">
            <a:avLst/>
          </a:prstGeom>
        </p:spPr>
        <p:txBody>
          <a:bodyPr wrap="none" anchor="ctr" anchorCtr="0">
            <a:spAutoFit/>
          </a:bodyPr>
          <a:lstStyle/>
          <a:p>
            <a:pPr defTabSz="1219170" fontAlgn="base">
              <a:lnSpc>
                <a:spcPct val="150000"/>
              </a:lnSpc>
            </a:pPr>
            <a:r>
              <a:rPr lang="en-US" sz="1600" kern="0">
                <a:solidFill>
                  <a:srgbClr val="262D32"/>
                </a:solidFill>
              </a:rPr>
              <a:t>WPF</a:t>
            </a:r>
          </a:p>
        </p:txBody>
      </p:sp>
      <p:sp>
        <p:nvSpPr>
          <p:cNvPr id="18" name="TextBox 17"/>
          <p:cNvSpPr txBox="1"/>
          <p:nvPr/>
        </p:nvSpPr>
        <p:spPr>
          <a:xfrm>
            <a:off x="8905657" y="2268137"/>
            <a:ext cx="1833835" cy="363882"/>
          </a:xfrm>
          <a:prstGeom prst="rect">
            <a:avLst/>
          </a:prstGeom>
          <a:noFill/>
        </p:spPr>
        <p:txBody>
          <a:bodyPr wrap="none" lIns="0" tIns="0" rIns="0" bIns="0" rtlCol="0" anchor="ctr" anchorCtr="0">
            <a:spAutoFit/>
          </a:bodyPr>
          <a:lstStyle/>
          <a:p>
            <a:pPr defTabSz="1219170" fontAlgn="base">
              <a:lnSpc>
                <a:spcPct val="150000"/>
              </a:lnSpc>
            </a:pPr>
            <a:r>
              <a:rPr lang="en-US" b="1" kern="0">
                <a:solidFill>
                  <a:srgbClr val="262D32"/>
                </a:solidFill>
              </a:rPr>
              <a:t>VSTS Integration</a:t>
            </a:r>
          </a:p>
        </p:txBody>
      </p:sp>
      <p:sp>
        <p:nvSpPr>
          <p:cNvPr id="19" name="Rectangle 18"/>
          <p:cNvSpPr/>
          <p:nvPr/>
        </p:nvSpPr>
        <p:spPr>
          <a:xfrm>
            <a:off x="2088795" y="1291305"/>
            <a:ext cx="2311851" cy="415819"/>
          </a:xfrm>
          <a:prstGeom prst="rect">
            <a:avLst/>
          </a:prstGeom>
        </p:spPr>
        <p:txBody>
          <a:bodyPr wrap="none" anchor="ctr" anchorCtr="0">
            <a:spAutoFit/>
          </a:bodyPr>
          <a:lstStyle/>
          <a:p>
            <a:pPr defTabSz="1219170" fontAlgn="base">
              <a:lnSpc>
                <a:spcPct val="150000"/>
              </a:lnSpc>
            </a:pPr>
            <a:r>
              <a:rPr lang="en-US" sz="1600" kern="0">
                <a:solidFill>
                  <a:srgbClr val="262D32"/>
                </a:solidFill>
              </a:rPr>
              <a:t>Pre &amp; Post Build Scripts</a:t>
            </a:r>
          </a:p>
        </p:txBody>
      </p:sp>
      <p:sp>
        <p:nvSpPr>
          <p:cNvPr id="20" name="Rectangle 19"/>
          <p:cNvSpPr/>
          <p:nvPr/>
        </p:nvSpPr>
        <p:spPr>
          <a:xfrm>
            <a:off x="9517856" y="3389247"/>
            <a:ext cx="1532792" cy="415819"/>
          </a:xfrm>
          <a:prstGeom prst="rect">
            <a:avLst/>
          </a:prstGeom>
        </p:spPr>
        <p:txBody>
          <a:bodyPr wrap="none" anchor="ctr" anchorCtr="0">
            <a:spAutoFit/>
          </a:bodyPr>
          <a:lstStyle/>
          <a:p>
            <a:pPr defTabSz="1219170" fontAlgn="base">
              <a:lnSpc>
                <a:spcPct val="150000"/>
              </a:lnSpc>
            </a:pPr>
            <a:r>
              <a:rPr lang="en-US" sz="1600" kern="0" err="1">
                <a:solidFill>
                  <a:srgbClr val="262D32"/>
                </a:solidFill>
              </a:rPr>
              <a:t>Nuget</a:t>
            </a:r>
            <a:r>
              <a:rPr lang="en-US" sz="1600" kern="0">
                <a:solidFill>
                  <a:srgbClr val="262D32"/>
                </a:solidFill>
              </a:rPr>
              <a:t> Caching</a:t>
            </a:r>
          </a:p>
        </p:txBody>
      </p:sp>
      <p:sp>
        <p:nvSpPr>
          <p:cNvPr id="21" name="Rectangle 20"/>
          <p:cNvSpPr/>
          <p:nvPr/>
        </p:nvSpPr>
        <p:spPr>
          <a:xfrm>
            <a:off x="6462530" y="323915"/>
            <a:ext cx="2884123" cy="360420"/>
          </a:xfrm>
          <a:prstGeom prst="rect">
            <a:avLst/>
          </a:prstGeom>
        </p:spPr>
        <p:txBody>
          <a:bodyPr wrap="none" anchor="ctr" anchorCtr="0">
            <a:spAutoFit/>
          </a:bodyPr>
          <a:lstStyle/>
          <a:p>
            <a:pPr defTabSz="1219170" fontAlgn="base">
              <a:lnSpc>
                <a:spcPct val="120000"/>
              </a:lnSpc>
            </a:pPr>
            <a:r>
              <a:rPr lang="en-US" sz="1600" kern="0">
                <a:solidFill>
                  <a:srgbClr val="262D32"/>
                </a:solidFill>
              </a:rPr>
              <a:t>Xamarin Test Cloud Migration</a:t>
            </a:r>
          </a:p>
        </p:txBody>
      </p:sp>
      <p:sp>
        <p:nvSpPr>
          <p:cNvPr id="22" name="Rectangle 21"/>
          <p:cNvSpPr/>
          <p:nvPr/>
        </p:nvSpPr>
        <p:spPr>
          <a:xfrm>
            <a:off x="9672660" y="4477413"/>
            <a:ext cx="1893467" cy="456215"/>
          </a:xfrm>
          <a:prstGeom prst="rect">
            <a:avLst/>
          </a:prstGeom>
        </p:spPr>
        <p:txBody>
          <a:bodyPr wrap="none" anchor="ctr" anchorCtr="0">
            <a:spAutoFit/>
          </a:bodyPr>
          <a:lstStyle/>
          <a:p>
            <a:pPr defTabSz="1219170">
              <a:lnSpc>
                <a:spcPct val="150000"/>
              </a:lnSpc>
            </a:pPr>
            <a:r>
              <a:rPr lang="en-US" kern="0">
                <a:solidFill>
                  <a:srgbClr val="262D32"/>
                </a:solidFill>
              </a:rPr>
              <a:t>Publish to Stores</a:t>
            </a:r>
          </a:p>
        </p:txBody>
      </p:sp>
      <p:sp>
        <p:nvSpPr>
          <p:cNvPr id="23" name="Rectangle 22"/>
          <p:cNvSpPr/>
          <p:nvPr/>
        </p:nvSpPr>
        <p:spPr>
          <a:xfrm>
            <a:off x="2862751" y="3935949"/>
            <a:ext cx="1593706" cy="375359"/>
          </a:xfrm>
          <a:prstGeom prst="rect">
            <a:avLst/>
          </a:prstGeom>
        </p:spPr>
        <p:txBody>
          <a:bodyPr wrap="none" anchor="ctr" anchorCtr="0">
            <a:spAutoFit/>
          </a:bodyPr>
          <a:lstStyle/>
          <a:p>
            <a:pPr defTabSz="1219170">
              <a:lnSpc>
                <a:spcPct val="150000"/>
              </a:lnSpc>
            </a:pPr>
            <a:r>
              <a:rPr lang="en-US" sz="1400" kern="0">
                <a:solidFill>
                  <a:srgbClr val="262D32"/>
                </a:solidFill>
              </a:rPr>
              <a:t>Auto Provisioning</a:t>
            </a:r>
          </a:p>
        </p:txBody>
      </p:sp>
      <p:sp>
        <p:nvSpPr>
          <p:cNvPr id="24" name="Rectangle 23"/>
          <p:cNvSpPr/>
          <p:nvPr/>
        </p:nvSpPr>
        <p:spPr>
          <a:xfrm>
            <a:off x="341339" y="750540"/>
            <a:ext cx="2101857" cy="456215"/>
          </a:xfrm>
          <a:prstGeom prst="rect">
            <a:avLst/>
          </a:prstGeom>
        </p:spPr>
        <p:txBody>
          <a:bodyPr wrap="none" anchor="ctr" anchorCtr="0">
            <a:spAutoFit/>
          </a:bodyPr>
          <a:lstStyle/>
          <a:p>
            <a:pPr defTabSz="1219170">
              <a:lnSpc>
                <a:spcPct val="150000"/>
              </a:lnSpc>
            </a:pPr>
            <a:r>
              <a:rPr lang="en-US" kern="0">
                <a:solidFill>
                  <a:srgbClr val="262D32"/>
                </a:solidFill>
              </a:rPr>
              <a:t>Native Tester Apps</a:t>
            </a:r>
          </a:p>
        </p:txBody>
      </p:sp>
      <p:sp>
        <p:nvSpPr>
          <p:cNvPr id="25" name="Rectangle 24"/>
          <p:cNvSpPr/>
          <p:nvPr/>
        </p:nvSpPr>
        <p:spPr>
          <a:xfrm>
            <a:off x="3422346" y="2173680"/>
            <a:ext cx="1973617" cy="415819"/>
          </a:xfrm>
          <a:prstGeom prst="rect">
            <a:avLst/>
          </a:prstGeom>
        </p:spPr>
        <p:txBody>
          <a:bodyPr wrap="none" anchor="ctr" anchorCtr="0">
            <a:spAutoFit/>
          </a:bodyPr>
          <a:lstStyle/>
          <a:p>
            <a:pPr defTabSz="1219170" fontAlgn="base">
              <a:lnSpc>
                <a:spcPct val="150000"/>
              </a:lnSpc>
            </a:pPr>
            <a:r>
              <a:rPr lang="en-US" sz="1600" kern="0">
                <a:solidFill>
                  <a:srgbClr val="262D32"/>
                </a:solidFill>
              </a:rPr>
              <a:t>Events before Crash</a:t>
            </a:r>
          </a:p>
        </p:txBody>
      </p:sp>
      <p:sp>
        <p:nvSpPr>
          <p:cNvPr id="26" name="Rectangle 25"/>
          <p:cNvSpPr/>
          <p:nvPr/>
        </p:nvSpPr>
        <p:spPr>
          <a:xfrm>
            <a:off x="9214386" y="6093851"/>
            <a:ext cx="2048959" cy="375359"/>
          </a:xfrm>
          <a:prstGeom prst="rect">
            <a:avLst/>
          </a:prstGeom>
        </p:spPr>
        <p:txBody>
          <a:bodyPr wrap="none" anchor="ctr" anchorCtr="0">
            <a:spAutoFit/>
          </a:bodyPr>
          <a:lstStyle/>
          <a:p>
            <a:pPr defTabSz="1219170" fontAlgn="base">
              <a:lnSpc>
                <a:spcPct val="150000"/>
              </a:lnSpc>
            </a:pPr>
            <a:r>
              <a:rPr lang="en-US" sz="1400" kern="0">
                <a:solidFill>
                  <a:srgbClr val="262D32"/>
                </a:solidFill>
              </a:rPr>
              <a:t>JavaScript Source Maps</a:t>
            </a:r>
          </a:p>
        </p:txBody>
      </p:sp>
      <p:sp>
        <p:nvSpPr>
          <p:cNvPr id="28" name="Rectangle 27"/>
          <p:cNvSpPr/>
          <p:nvPr/>
        </p:nvSpPr>
        <p:spPr>
          <a:xfrm>
            <a:off x="4892063" y="4788118"/>
            <a:ext cx="2331087" cy="456215"/>
          </a:xfrm>
          <a:prstGeom prst="rect">
            <a:avLst/>
          </a:prstGeom>
        </p:spPr>
        <p:txBody>
          <a:bodyPr wrap="none" anchor="ctr" anchorCtr="0">
            <a:spAutoFit/>
          </a:bodyPr>
          <a:lstStyle/>
          <a:p>
            <a:pPr defTabSz="1219170" fontAlgn="base">
              <a:lnSpc>
                <a:spcPct val="150000"/>
              </a:lnSpc>
            </a:pPr>
            <a:r>
              <a:rPr lang="en-US" b="1" kern="0">
                <a:solidFill>
                  <a:srgbClr val="262D32"/>
                </a:solidFill>
              </a:rPr>
              <a:t>Handled Exceptions</a:t>
            </a:r>
          </a:p>
        </p:txBody>
      </p:sp>
      <p:sp>
        <p:nvSpPr>
          <p:cNvPr id="29" name="Rectangle 28"/>
          <p:cNvSpPr/>
          <p:nvPr/>
        </p:nvSpPr>
        <p:spPr>
          <a:xfrm>
            <a:off x="903993" y="5932140"/>
            <a:ext cx="2334293" cy="456215"/>
          </a:xfrm>
          <a:prstGeom prst="rect">
            <a:avLst/>
          </a:prstGeom>
        </p:spPr>
        <p:txBody>
          <a:bodyPr wrap="none" anchor="ctr" anchorCtr="0">
            <a:spAutoFit/>
          </a:bodyPr>
          <a:lstStyle/>
          <a:p>
            <a:pPr defTabSz="1219170" fontAlgn="base">
              <a:lnSpc>
                <a:spcPct val="150000"/>
              </a:lnSpc>
            </a:pPr>
            <a:r>
              <a:rPr lang="en-US" kern="0">
                <a:solidFill>
                  <a:srgbClr val="262D32"/>
                </a:solidFill>
              </a:rPr>
              <a:t>Distribution Statistics</a:t>
            </a:r>
          </a:p>
        </p:txBody>
      </p:sp>
      <p:sp>
        <p:nvSpPr>
          <p:cNvPr id="30" name="Rectangle 29"/>
          <p:cNvSpPr/>
          <p:nvPr/>
        </p:nvSpPr>
        <p:spPr>
          <a:xfrm>
            <a:off x="10250775" y="1181393"/>
            <a:ext cx="1242648" cy="415819"/>
          </a:xfrm>
          <a:prstGeom prst="rect">
            <a:avLst/>
          </a:prstGeom>
        </p:spPr>
        <p:txBody>
          <a:bodyPr wrap="none">
            <a:spAutoFit/>
          </a:bodyPr>
          <a:lstStyle/>
          <a:p>
            <a:pPr defTabSz="1219170" fontAlgn="base">
              <a:lnSpc>
                <a:spcPct val="150000"/>
              </a:lnSpc>
            </a:pPr>
            <a:r>
              <a:rPr lang="en-US" sz="1600" kern="0">
                <a:solidFill>
                  <a:srgbClr val="262D32"/>
                </a:solidFill>
              </a:rPr>
              <a:t>Data Export</a:t>
            </a:r>
          </a:p>
        </p:txBody>
      </p:sp>
      <p:sp>
        <p:nvSpPr>
          <p:cNvPr id="31" name="Rectangle 30"/>
          <p:cNvSpPr/>
          <p:nvPr/>
        </p:nvSpPr>
        <p:spPr>
          <a:xfrm>
            <a:off x="570790" y="3864632"/>
            <a:ext cx="915635" cy="415819"/>
          </a:xfrm>
          <a:prstGeom prst="rect">
            <a:avLst/>
          </a:prstGeom>
        </p:spPr>
        <p:txBody>
          <a:bodyPr wrap="none">
            <a:spAutoFit/>
          </a:bodyPr>
          <a:lstStyle/>
          <a:p>
            <a:pPr defTabSz="1219170" fontAlgn="base">
              <a:lnSpc>
                <a:spcPct val="150000"/>
              </a:lnSpc>
            </a:pPr>
            <a:r>
              <a:rPr lang="en-US" sz="1600" kern="0">
                <a:solidFill>
                  <a:srgbClr val="262D32"/>
                </a:solidFill>
              </a:rPr>
              <a:t>Xcode 9</a:t>
            </a:r>
          </a:p>
        </p:txBody>
      </p:sp>
      <p:sp>
        <p:nvSpPr>
          <p:cNvPr id="32" name="TextBox 31"/>
          <p:cNvSpPr txBox="1"/>
          <p:nvPr/>
        </p:nvSpPr>
        <p:spPr>
          <a:xfrm>
            <a:off x="5024403" y="1140031"/>
            <a:ext cx="2353208" cy="404341"/>
          </a:xfrm>
          <a:prstGeom prst="rect">
            <a:avLst/>
          </a:prstGeom>
          <a:noFill/>
        </p:spPr>
        <p:txBody>
          <a:bodyPr wrap="none" lIns="0" tIns="0" rIns="0" bIns="0" rtlCol="0" anchor="ctr" anchorCtr="0">
            <a:spAutoFit/>
          </a:bodyPr>
          <a:lstStyle/>
          <a:p>
            <a:pPr defTabSz="1219170" fontAlgn="base">
              <a:lnSpc>
                <a:spcPct val="150000"/>
              </a:lnSpc>
            </a:pPr>
            <a:r>
              <a:rPr lang="en-US" sz="2000" b="1" kern="0">
                <a:solidFill>
                  <a:srgbClr val="262D32"/>
                </a:solidFill>
              </a:rPr>
              <a:t>General Availability</a:t>
            </a:r>
          </a:p>
        </p:txBody>
      </p:sp>
    </p:spTree>
    <p:extLst>
      <p:ext uri="{BB962C8B-B14F-4D97-AF65-F5344CB8AC3E}">
        <p14:creationId xmlns:p14="http://schemas.microsoft.com/office/powerpoint/2010/main" val="18550184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04863"/>
          </a:xfrm>
        </p:spPr>
        <p:txBody>
          <a:bodyPr/>
          <a:lstStyle/>
          <a:p>
            <a:r>
              <a:rPr lang="en-US" sz="4400">
                <a:solidFill>
                  <a:schemeClr val="tx1"/>
                </a:solidFill>
              </a:rPr>
              <a:t>The problem with app development</a:t>
            </a:r>
            <a:endParaRPr lang="en-US">
              <a:solidFill>
                <a:schemeClr val="tx1"/>
              </a:solidFill>
            </a:endParaRPr>
          </a:p>
        </p:txBody>
      </p:sp>
    </p:spTree>
    <p:extLst>
      <p:ext uri="{BB962C8B-B14F-4D97-AF65-F5344CB8AC3E}">
        <p14:creationId xmlns:p14="http://schemas.microsoft.com/office/powerpoint/2010/main" val="15636401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72574"/>
          </a:xfrm>
        </p:spPr>
        <p:txBody>
          <a:bodyPr/>
          <a:lstStyle/>
          <a:p>
            <a:pPr>
              <a:lnSpc>
                <a:spcPct val="100000"/>
              </a:lnSpc>
            </a:pPr>
            <a:r>
              <a:rPr lang="en-US" sz="4400"/>
              <a:t>Developers can focus on delivering more value</a:t>
            </a:r>
          </a:p>
        </p:txBody>
      </p:sp>
    </p:spTree>
    <p:extLst>
      <p:ext uri="{BB962C8B-B14F-4D97-AF65-F5344CB8AC3E}">
        <p14:creationId xmlns:p14="http://schemas.microsoft.com/office/powerpoint/2010/main" val="14289942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642" y="4371"/>
            <a:ext cx="12193643" cy="6849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44672"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6186154"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6226506" y="4375"/>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268570" y="5123"/>
            <a:ext cx="380324" cy="6849248"/>
            <a:chOff x="6394268" y="761"/>
            <a:chExt cx="387950" cy="6986590"/>
          </a:xfrm>
        </p:grpSpPr>
        <p:sp>
          <p:nvSpPr>
            <p:cNvPr id="13" name="Rectangle 12"/>
            <p:cNvSpPr/>
            <p:nvPr/>
          </p:nvSpPr>
          <p:spPr bwMode="auto">
            <a:xfrm>
              <a:off x="6524134"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394268" y="762"/>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652352"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6646228" y="4375"/>
            <a:ext cx="5536773" cy="6849996"/>
            <a:chOff x="6779498" y="-3"/>
            <a:chExt cx="5647797" cy="6987353"/>
          </a:xfrm>
        </p:grpSpPr>
        <p:grpSp>
          <p:nvGrpSpPr>
            <p:cNvPr id="9" name="Group 8"/>
            <p:cNvGrpSpPr/>
            <p:nvPr/>
          </p:nvGrpSpPr>
          <p:grpSpPr>
            <a:xfrm>
              <a:off x="6779498" y="-3"/>
              <a:ext cx="386302" cy="6986590"/>
              <a:chOff x="6779498" y="-3"/>
              <a:chExt cx="386302" cy="6986590"/>
            </a:xfrm>
          </p:grpSpPr>
          <p:sp>
            <p:nvSpPr>
              <p:cNvPr id="4" name="Rectangle 3"/>
              <p:cNvSpPr/>
              <p:nvPr/>
            </p:nvSpPr>
            <p:spPr bwMode="auto">
              <a:xfrm>
                <a:off x="6906068"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779498" y="-2"/>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035934"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7165800" y="-3"/>
              <a:ext cx="944595" cy="6986591"/>
              <a:chOff x="7165800" y="-3"/>
              <a:chExt cx="944595" cy="6986591"/>
            </a:xfrm>
          </p:grpSpPr>
          <p:sp>
            <p:nvSpPr>
              <p:cNvPr id="5" name="Rectangle 4"/>
              <p:cNvSpPr/>
              <p:nvPr/>
            </p:nvSpPr>
            <p:spPr bwMode="auto">
              <a:xfrm>
                <a:off x="7480665" y="-2"/>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165800" y="-1"/>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95530" y="-3"/>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9600103" y="-2"/>
              <a:ext cx="938002" cy="6986590"/>
              <a:chOff x="9600103" y="-2"/>
              <a:chExt cx="938002" cy="6986590"/>
            </a:xfrm>
          </p:grpSpPr>
          <p:sp>
            <p:nvSpPr>
              <p:cNvPr id="14" name="Rectangle 13"/>
              <p:cNvSpPr/>
              <p:nvPr/>
            </p:nvSpPr>
            <p:spPr bwMode="auto">
              <a:xfrm>
                <a:off x="9914968"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00103" y="-1"/>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0223240"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8103802" y="-1"/>
              <a:ext cx="1499595" cy="6986589"/>
              <a:chOff x="8103802" y="-1"/>
              <a:chExt cx="1499595" cy="6986589"/>
            </a:xfrm>
          </p:grpSpPr>
          <p:sp>
            <p:nvSpPr>
              <p:cNvPr id="15" name="Rectangle 14"/>
              <p:cNvSpPr/>
              <p:nvPr/>
            </p:nvSpPr>
            <p:spPr bwMode="auto">
              <a:xfrm>
                <a:off x="810380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910353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8603667"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0538105" y="-3"/>
              <a:ext cx="944595" cy="6987353"/>
              <a:chOff x="10538105" y="-3"/>
              <a:chExt cx="944595" cy="6987353"/>
            </a:xfrm>
          </p:grpSpPr>
          <p:sp>
            <p:nvSpPr>
              <p:cNvPr id="16" name="Rectangle 15"/>
              <p:cNvSpPr/>
              <p:nvPr/>
            </p:nvSpPr>
            <p:spPr bwMode="auto">
              <a:xfrm>
                <a:off x="10852970"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0538105"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1167835" y="761"/>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1482700" y="-3"/>
              <a:ext cx="944595" cy="6986589"/>
              <a:chOff x="11482700" y="-3"/>
              <a:chExt cx="944595" cy="6986589"/>
            </a:xfrm>
          </p:grpSpPr>
          <p:sp>
            <p:nvSpPr>
              <p:cNvPr id="17" name="Rectangle 16"/>
              <p:cNvSpPr/>
              <p:nvPr/>
            </p:nvSpPr>
            <p:spPr bwMode="auto">
              <a:xfrm>
                <a:off x="11797565"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48270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211243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 name="Rectangle 38"/>
          <p:cNvSpPr/>
          <p:nvPr/>
        </p:nvSpPr>
        <p:spPr>
          <a:xfrm>
            <a:off x="760411" y="3166495"/>
            <a:ext cx="4346682" cy="525004"/>
          </a:xfrm>
          <a:prstGeom prst="rect">
            <a:avLst/>
          </a:prstGeom>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Code Awesome Features</a:t>
            </a:r>
          </a:p>
        </p:txBody>
      </p:sp>
      <p:sp>
        <p:nvSpPr>
          <p:cNvPr id="41" name="Rectangle 40"/>
          <p:cNvSpPr/>
          <p:nvPr/>
        </p:nvSpPr>
        <p:spPr>
          <a:xfrm>
            <a:off x="8189518" y="3166495"/>
            <a:ext cx="1848389" cy="525004"/>
          </a:xfrm>
          <a:prstGeom prst="rect">
            <a:avLst/>
          </a:prstGeom>
          <a:solidFill>
            <a:schemeClr val="bg1"/>
          </a:solidFill>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Overhead</a:t>
            </a:r>
          </a:p>
        </p:txBody>
      </p:sp>
    </p:spTree>
    <p:extLst>
      <p:ext uri="{BB962C8B-B14F-4D97-AF65-F5344CB8AC3E}">
        <p14:creationId xmlns:p14="http://schemas.microsoft.com/office/powerpoint/2010/main" val="21336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642" y="4371"/>
            <a:ext cx="12193643" cy="6849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0355426"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396908"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0437260"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479325" y="5126"/>
            <a:ext cx="380324" cy="6849248"/>
            <a:chOff x="6394268" y="761"/>
            <a:chExt cx="387950" cy="6986590"/>
          </a:xfrm>
        </p:grpSpPr>
        <p:sp>
          <p:nvSpPr>
            <p:cNvPr id="13" name="Rectangle 12"/>
            <p:cNvSpPr/>
            <p:nvPr/>
          </p:nvSpPr>
          <p:spPr bwMode="auto">
            <a:xfrm>
              <a:off x="6524134"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394268" y="762"/>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652352"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10859967" y="4375"/>
            <a:ext cx="1323034" cy="6849996"/>
            <a:chOff x="6779498" y="-3"/>
            <a:chExt cx="5647797" cy="6987353"/>
          </a:xfrm>
        </p:grpSpPr>
        <p:grpSp>
          <p:nvGrpSpPr>
            <p:cNvPr id="9" name="Group 8"/>
            <p:cNvGrpSpPr/>
            <p:nvPr/>
          </p:nvGrpSpPr>
          <p:grpSpPr>
            <a:xfrm>
              <a:off x="6779498" y="-3"/>
              <a:ext cx="386302" cy="6986590"/>
              <a:chOff x="6779498" y="-3"/>
              <a:chExt cx="386302" cy="6986590"/>
            </a:xfrm>
          </p:grpSpPr>
          <p:sp>
            <p:nvSpPr>
              <p:cNvPr id="4" name="Rectangle 3"/>
              <p:cNvSpPr/>
              <p:nvPr/>
            </p:nvSpPr>
            <p:spPr bwMode="auto">
              <a:xfrm>
                <a:off x="6906068"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779498" y="-2"/>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035934"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7165800" y="-3"/>
              <a:ext cx="944595" cy="6986591"/>
              <a:chOff x="7165800" y="-3"/>
              <a:chExt cx="944595" cy="6986591"/>
            </a:xfrm>
          </p:grpSpPr>
          <p:sp>
            <p:nvSpPr>
              <p:cNvPr id="5" name="Rectangle 4"/>
              <p:cNvSpPr/>
              <p:nvPr/>
            </p:nvSpPr>
            <p:spPr bwMode="auto">
              <a:xfrm>
                <a:off x="7480665" y="-2"/>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165800" y="-1"/>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95530" y="-3"/>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9600103" y="-2"/>
              <a:ext cx="938002" cy="6986590"/>
              <a:chOff x="9600103" y="-2"/>
              <a:chExt cx="938002" cy="6986590"/>
            </a:xfrm>
          </p:grpSpPr>
          <p:sp>
            <p:nvSpPr>
              <p:cNvPr id="14" name="Rectangle 13"/>
              <p:cNvSpPr/>
              <p:nvPr/>
            </p:nvSpPr>
            <p:spPr bwMode="auto">
              <a:xfrm>
                <a:off x="9914968"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00103" y="-1"/>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0223240"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8103802" y="-1"/>
              <a:ext cx="1499595" cy="6986589"/>
              <a:chOff x="8103802" y="-1"/>
              <a:chExt cx="1499595" cy="6986589"/>
            </a:xfrm>
          </p:grpSpPr>
          <p:sp>
            <p:nvSpPr>
              <p:cNvPr id="15" name="Rectangle 14"/>
              <p:cNvSpPr/>
              <p:nvPr/>
            </p:nvSpPr>
            <p:spPr bwMode="auto">
              <a:xfrm>
                <a:off x="810380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910353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8603667"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0538105" y="-3"/>
              <a:ext cx="944595" cy="6987353"/>
              <a:chOff x="10538105" y="-3"/>
              <a:chExt cx="944595" cy="6987353"/>
            </a:xfrm>
          </p:grpSpPr>
          <p:sp>
            <p:nvSpPr>
              <p:cNvPr id="16" name="Rectangle 15"/>
              <p:cNvSpPr/>
              <p:nvPr/>
            </p:nvSpPr>
            <p:spPr bwMode="auto">
              <a:xfrm>
                <a:off x="10852970"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0538105"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1167835" y="761"/>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1482700" y="-3"/>
              <a:ext cx="944595" cy="6986589"/>
              <a:chOff x="11482700" y="-3"/>
              <a:chExt cx="944595" cy="6986589"/>
            </a:xfrm>
          </p:grpSpPr>
          <p:sp>
            <p:nvSpPr>
              <p:cNvPr id="17" name="Rectangle 16"/>
              <p:cNvSpPr/>
              <p:nvPr/>
            </p:nvSpPr>
            <p:spPr bwMode="auto">
              <a:xfrm>
                <a:off x="11797565"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48270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211243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 name="Rectangle 38"/>
          <p:cNvSpPr/>
          <p:nvPr/>
        </p:nvSpPr>
        <p:spPr>
          <a:xfrm>
            <a:off x="760411" y="3166495"/>
            <a:ext cx="4346682" cy="525004"/>
          </a:xfrm>
          <a:prstGeom prst="rect">
            <a:avLst/>
          </a:prstGeom>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Code Awesome Features</a:t>
            </a:r>
          </a:p>
        </p:txBody>
      </p:sp>
      <p:sp>
        <p:nvSpPr>
          <p:cNvPr id="40" name="Rectangle 39"/>
          <p:cNvSpPr/>
          <p:nvPr/>
        </p:nvSpPr>
        <p:spPr>
          <a:xfrm>
            <a:off x="10343612" y="3166495"/>
            <a:ext cx="1848389" cy="525004"/>
          </a:xfrm>
          <a:prstGeom prst="rect">
            <a:avLst/>
          </a:prstGeom>
          <a:solidFill>
            <a:schemeClr val="bg1"/>
          </a:solidFill>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Overhead</a:t>
            </a:r>
          </a:p>
        </p:txBody>
      </p:sp>
    </p:spTree>
    <p:extLst>
      <p:ext uri="{BB962C8B-B14F-4D97-AF65-F5344CB8AC3E}">
        <p14:creationId xmlns:p14="http://schemas.microsoft.com/office/powerpoint/2010/main" val="149893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642" y="4371"/>
            <a:ext cx="12193643" cy="6849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82304"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823786"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9864138" y="4377"/>
            <a:ext cx="43377" cy="68492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9905620" y="5126"/>
            <a:ext cx="954029" cy="6849248"/>
            <a:chOff x="6394268" y="761"/>
            <a:chExt cx="387950" cy="6986590"/>
          </a:xfrm>
        </p:grpSpPr>
        <p:sp>
          <p:nvSpPr>
            <p:cNvPr id="13" name="Rectangle 12"/>
            <p:cNvSpPr/>
            <p:nvPr/>
          </p:nvSpPr>
          <p:spPr bwMode="auto">
            <a:xfrm>
              <a:off x="6524134"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394268" y="762"/>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652352" y="761"/>
              <a:ext cx="129866" cy="698658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10859967" y="4375"/>
            <a:ext cx="1323034" cy="6849996"/>
            <a:chOff x="6779498" y="-3"/>
            <a:chExt cx="5647797" cy="6987353"/>
          </a:xfrm>
        </p:grpSpPr>
        <p:grpSp>
          <p:nvGrpSpPr>
            <p:cNvPr id="9" name="Group 8"/>
            <p:cNvGrpSpPr/>
            <p:nvPr/>
          </p:nvGrpSpPr>
          <p:grpSpPr>
            <a:xfrm>
              <a:off x="6779498" y="-3"/>
              <a:ext cx="386302" cy="6986590"/>
              <a:chOff x="6779498" y="-3"/>
              <a:chExt cx="386302" cy="6986590"/>
            </a:xfrm>
          </p:grpSpPr>
          <p:sp>
            <p:nvSpPr>
              <p:cNvPr id="4" name="Rectangle 3"/>
              <p:cNvSpPr/>
              <p:nvPr/>
            </p:nvSpPr>
            <p:spPr bwMode="auto">
              <a:xfrm>
                <a:off x="6906068"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779498" y="-2"/>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035934" y="-3"/>
                <a:ext cx="129866" cy="698658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7165800" y="-3"/>
              <a:ext cx="944595" cy="6986591"/>
              <a:chOff x="7165800" y="-3"/>
              <a:chExt cx="944595" cy="6986591"/>
            </a:xfrm>
          </p:grpSpPr>
          <p:sp>
            <p:nvSpPr>
              <p:cNvPr id="5" name="Rectangle 4"/>
              <p:cNvSpPr/>
              <p:nvPr/>
            </p:nvSpPr>
            <p:spPr bwMode="auto">
              <a:xfrm>
                <a:off x="7480665" y="-2"/>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165800" y="-1"/>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95530" y="-3"/>
                <a:ext cx="314865" cy="698658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9600103" y="-2"/>
              <a:ext cx="938002" cy="6986590"/>
              <a:chOff x="9600103" y="-2"/>
              <a:chExt cx="938002" cy="6986590"/>
            </a:xfrm>
          </p:grpSpPr>
          <p:sp>
            <p:nvSpPr>
              <p:cNvPr id="14" name="Rectangle 13"/>
              <p:cNvSpPr/>
              <p:nvPr/>
            </p:nvSpPr>
            <p:spPr bwMode="auto">
              <a:xfrm>
                <a:off x="9914968"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00103" y="-1"/>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0223240" y="-2"/>
                <a:ext cx="314865" cy="698658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8103802" y="-1"/>
              <a:ext cx="1499595" cy="6986589"/>
              <a:chOff x="8103802" y="-1"/>
              <a:chExt cx="1499595" cy="6986589"/>
            </a:xfrm>
          </p:grpSpPr>
          <p:sp>
            <p:nvSpPr>
              <p:cNvPr id="15" name="Rectangle 14"/>
              <p:cNvSpPr/>
              <p:nvPr/>
            </p:nvSpPr>
            <p:spPr bwMode="auto">
              <a:xfrm>
                <a:off x="810380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9103532"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8603667" y="-1"/>
                <a:ext cx="499865" cy="698658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0538105" y="-3"/>
              <a:ext cx="944595" cy="6987353"/>
              <a:chOff x="10538105" y="-3"/>
              <a:chExt cx="944595" cy="6987353"/>
            </a:xfrm>
          </p:grpSpPr>
          <p:sp>
            <p:nvSpPr>
              <p:cNvPr id="16" name="Rectangle 15"/>
              <p:cNvSpPr/>
              <p:nvPr/>
            </p:nvSpPr>
            <p:spPr bwMode="auto">
              <a:xfrm>
                <a:off x="10852970"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0538105" y="-3"/>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1167835" y="761"/>
                <a:ext cx="314865" cy="69865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11482700" y="-3"/>
              <a:ext cx="944595" cy="6986589"/>
              <a:chOff x="11482700" y="-3"/>
              <a:chExt cx="944595" cy="6986589"/>
            </a:xfrm>
          </p:grpSpPr>
          <p:sp>
            <p:nvSpPr>
              <p:cNvPr id="17" name="Rectangle 16"/>
              <p:cNvSpPr/>
              <p:nvPr/>
            </p:nvSpPr>
            <p:spPr bwMode="auto">
              <a:xfrm>
                <a:off x="11797565"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48270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2112430" y="-3"/>
                <a:ext cx="314865" cy="698658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 name="Rectangle 38"/>
          <p:cNvSpPr/>
          <p:nvPr/>
        </p:nvSpPr>
        <p:spPr>
          <a:xfrm>
            <a:off x="760411" y="3166495"/>
            <a:ext cx="4346682" cy="525004"/>
          </a:xfrm>
          <a:prstGeom prst="rect">
            <a:avLst/>
          </a:prstGeom>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Code Awesome Features</a:t>
            </a:r>
          </a:p>
        </p:txBody>
      </p:sp>
      <p:sp>
        <p:nvSpPr>
          <p:cNvPr id="40" name="Rectangle 39"/>
          <p:cNvSpPr/>
          <p:nvPr/>
        </p:nvSpPr>
        <p:spPr>
          <a:xfrm>
            <a:off x="10343612" y="3166495"/>
            <a:ext cx="1848389" cy="525004"/>
          </a:xfrm>
          <a:prstGeom prst="rect">
            <a:avLst/>
          </a:prstGeom>
          <a:solidFill>
            <a:schemeClr val="bg1"/>
          </a:solidFill>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Overhead</a:t>
            </a:r>
          </a:p>
        </p:txBody>
      </p:sp>
    </p:spTree>
    <p:extLst>
      <p:ext uri="{BB962C8B-B14F-4D97-AF65-F5344CB8AC3E}">
        <p14:creationId xmlns:p14="http://schemas.microsoft.com/office/powerpoint/2010/main" val="15350329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618761"/>
            <a:ext cx="9859116" cy="627864"/>
          </a:xfrm>
        </p:spPr>
        <p:txBody>
          <a:bodyPr/>
          <a:lstStyle/>
          <a:p>
            <a:r>
              <a:rPr lang="en-US" sz="3200">
                <a:cs typeface="Segoe UI Light"/>
              </a:rPr>
              <a:t>Sign up today </a:t>
            </a:r>
            <a:endParaRPr lang="en-US" sz="3200">
              <a:solidFill>
                <a:schemeClr val="tx1"/>
              </a:solidFill>
              <a:latin typeface="Segoe UI Light"/>
              <a:cs typeface="Segoe UI Light"/>
            </a:endParaRPr>
          </a:p>
        </p:txBody>
      </p:sp>
      <p:sp>
        <p:nvSpPr>
          <p:cNvPr id="3" name="Text Placeholder 2"/>
          <p:cNvSpPr>
            <a:spLocks noGrp="1"/>
          </p:cNvSpPr>
          <p:nvPr>
            <p:ph type="body" sz="quarter" idx="12"/>
          </p:nvPr>
        </p:nvSpPr>
        <p:spPr>
          <a:xfrm>
            <a:off x="269240" y="3230162"/>
            <a:ext cx="9860674" cy="1043363"/>
          </a:xfrm>
        </p:spPr>
        <p:txBody>
          <a:bodyPr/>
          <a:lstStyle/>
          <a:p>
            <a:r>
              <a:rPr lang="en-US" sz="5400" u="sng" err="1">
                <a:solidFill>
                  <a:srgbClr val="FFFFFF"/>
                </a:solidFill>
                <a:cs typeface="Segoe UI Light"/>
              </a:rPr>
              <a:t>aka.ms</a:t>
            </a:r>
            <a:r>
              <a:rPr lang="en-US" sz="5400" u="sng">
                <a:solidFill>
                  <a:srgbClr val="FFFFFF"/>
                </a:solidFill>
                <a:cs typeface="Segoe UI Light"/>
              </a:rPr>
              <a:t>/mobile-center</a:t>
            </a:r>
            <a:r>
              <a:rPr lang="en-US" sz="3200">
                <a:solidFill>
                  <a:srgbClr val="FFFFFF"/>
                </a:solidFill>
                <a:cs typeface="Segoe UI Light"/>
              </a:rPr>
              <a:t> </a:t>
            </a:r>
            <a:endParaRPr lang="en-US"/>
          </a:p>
        </p:txBody>
      </p:sp>
    </p:spTree>
    <p:extLst>
      <p:ext uri="{BB962C8B-B14F-4D97-AF65-F5344CB8AC3E}">
        <p14:creationId xmlns:p14="http://schemas.microsoft.com/office/powerpoint/2010/main" val="38794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03874" y="2808470"/>
            <a:ext cx="11644185" cy="904863"/>
          </a:xfrm>
        </p:spPr>
        <p:txBody>
          <a:bodyPr/>
          <a:lstStyle/>
          <a:p>
            <a:r>
              <a:rPr lang="en-US" sz="4400"/>
              <a:t>Q &amp; A</a:t>
            </a:r>
          </a:p>
        </p:txBody>
      </p:sp>
    </p:spTree>
    <p:extLst>
      <p:ext uri="{BB962C8B-B14F-4D97-AF65-F5344CB8AC3E}">
        <p14:creationId xmlns:p14="http://schemas.microsoft.com/office/powerpoint/2010/main" val="5850620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June Cho</a:t>
            </a:r>
            <a:r>
              <a:rPr lang="de-DE" sz="4000" dirty="0">
                <a:solidFill>
                  <a:schemeClr val="bg1"/>
                </a:solidFill>
              </a:rPr>
              <a:t/>
            </a:r>
            <a:br>
              <a:rPr lang="de-DE" sz="4000" dirty="0">
                <a:solidFill>
                  <a:schemeClr val="bg1"/>
                </a:solidFill>
              </a:rPr>
            </a:br>
            <a:r>
              <a:rPr lang="de-DE" sz="4000" dirty="0" smtClean="0">
                <a:solidFill>
                  <a:schemeClr val="bg1"/>
                </a:solidFill>
              </a:rPr>
              <a:t>Enterprise Mobile App </a:t>
            </a:r>
            <a:r>
              <a:rPr lang="de-DE" sz="4000" dirty="0" err="1" smtClean="0">
                <a:solidFill>
                  <a:schemeClr val="bg1"/>
                </a:solidFill>
              </a:rPr>
              <a:t>Dev</a:t>
            </a:r>
            <a:r>
              <a:rPr lang="de-DE" sz="4000" dirty="0">
                <a:solidFill>
                  <a:schemeClr val="bg1"/>
                </a:solidFill>
              </a:rPr>
              <a:t/>
            </a:r>
            <a:br>
              <a:rPr lang="de-DE" sz="4000" dirty="0">
                <a:solidFill>
                  <a:schemeClr val="bg1"/>
                </a:solidFill>
              </a:rPr>
            </a:br>
            <a:r>
              <a:rPr lang="de-DE" sz="4000" dirty="0">
                <a:solidFill>
                  <a:schemeClr val="bg1"/>
                </a:solidFill>
              </a:rPr>
              <a:t>App </a:t>
            </a:r>
            <a:r>
              <a:rPr lang="de-DE" sz="4000" dirty="0" smtClean="0">
                <a:solidFill>
                  <a:schemeClr val="bg1"/>
                </a:solidFill>
              </a:rPr>
              <a:t>Innovation | Global </a:t>
            </a:r>
            <a:r>
              <a:rPr lang="de-DE" sz="4000" dirty="0">
                <a:solidFill>
                  <a:schemeClr val="bg1"/>
                </a:solidFill>
              </a:rPr>
              <a:t>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286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5" name="Content Placeholder 4"/>
          <p:cNvGraphicFramePr>
            <a:graphicFrameLocks noGrp="1"/>
          </p:cNvGraphicFramePr>
          <p:nvPr>
            <p:ph idx="1"/>
          </p:nvPr>
        </p:nvGraphicFramePr>
        <p:xfrm>
          <a:off x="5205412" y="3833654"/>
          <a:ext cx="1781175" cy="335280"/>
        </p:xfrm>
        <a:graphic>
          <a:graphicData uri="http://schemas.openxmlformats.org/drawingml/2006/table">
            <a:tbl>
              <a:tblPr/>
              <a:tblGrid>
                <a:gridCol w="1781175"/>
              </a:tblGrid>
              <a:tr h="0">
                <a:tc>
                  <a:txBody>
                    <a:bodyPr/>
                    <a:lstStyle/>
                    <a:p>
                      <a:pPr marL="0" marR="0">
                        <a:spcBef>
                          <a:spcPts val="0"/>
                        </a:spcBef>
                        <a:spcAft>
                          <a:spcPts val="0"/>
                        </a:spcAft>
                      </a:pPr>
                      <a:r>
                        <a:rPr lang="en-US" sz="1100" dirty="0">
                          <a:effectLst/>
                          <a:latin typeface="Calibri" charset="0"/>
                        </a:rPr>
                        <a:t/>
                      </a:r>
                      <a:br>
                        <a:rPr lang="en-US" sz="1100" dirty="0">
                          <a:effectLst/>
                          <a:latin typeface="Calibri" charset="0"/>
                        </a:rPr>
                      </a:br>
                      <a:r>
                        <a:rPr lang="en-US" sz="1100" dirty="0" err="1">
                          <a:effectLst/>
                          <a:latin typeface="Calibri" charset="0"/>
                        </a:rPr>
                        <a:t>Dimah</a:t>
                      </a:r>
                      <a:r>
                        <a:rPr lang="en-US" sz="1100" dirty="0">
                          <a:effectLst/>
                          <a:latin typeface="Calibri" charset="0"/>
                        </a:rPr>
                        <a:t> </a:t>
                      </a:r>
                      <a:r>
                        <a:rPr lang="en-US" sz="1100" dirty="0" err="1">
                          <a:effectLst/>
                          <a:latin typeface="Calibri" charset="0"/>
                        </a:rPr>
                        <a:t>Zaidalkilani</a:t>
                      </a:r>
                      <a:endParaRPr lang="en-US" sz="1200" dirty="0">
                        <a:effectLst/>
                        <a:latin typeface="Calibri" charset="0"/>
                      </a:endParaRPr>
                    </a:p>
                  </a:txBody>
                  <a:tcPr marL="0" marR="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4393638"/>
              </p:ext>
            </p:extLst>
          </p:nvPr>
        </p:nvGraphicFramePr>
        <p:xfrm>
          <a:off x="838200" y="1666612"/>
          <a:ext cx="10146475" cy="4669363"/>
        </p:xfrm>
        <a:graphic>
          <a:graphicData uri="http://schemas.openxmlformats.org/drawingml/2006/table">
            <a:tbl>
              <a:tblPr firstRow="1" bandRow="1">
                <a:tableStyleId>{5C22544A-7EE6-4342-B048-85BDC9FD1C3A}</a:tableStyleId>
              </a:tblPr>
              <a:tblGrid>
                <a:gridCol w="2566299"/>
                <a:gridCol w="3974651"/>
                <a:gridCol w="3605525"/>
              </a:tblGrid>
              <a:tr h="353183">
                <a:tc>
                  <a:txBody>
                    <a:bodyPr/>
                    <a:lstStyle/>
                    <a:p>
                      <a:r>
                        <a:rPr lang="en-US" dirty="0" smtClean="0"/>
                        <a:t>Time</a:t>
                      </a:r>
                      <a:endParaRPr lang="en-US" dirty="0"/>
                    </a:p>
                  </a:txBody>
                  <a:tcPr/>
                </a:tc>
                <a:tc>
                  <a:txBody>
                    <a:bodyPr/>
                    <a:lstStyle/>
                    <a:p>
                      <a:r>
                        <a:rPr lang="en-US" dirty="0" smtClean="0"/>
                        <a:t>Topic</a:t>
                      </a:r>
                      <a:endParaRPr lang="en-US" dirty="0"/>
                    </a:p>
                  </a:txBody>
                  <a:tcPr/>
                </a:tc>
                <a:tc>
                  <a:txBody>
                    <a:bodyPr/>
                    <a:lstStyle/>
                    <a:p>
                      <a:r>
                        <a:rPr lang="en-US" dirty="0" smtClean="0"/>
                        <a:t>Speaker</a:t>
                      </a:r>
                      <a:endParaRPr lang="en-US" dirty="0"/>
                    </a:p>
                  </a:txBody>
                  <a:tcPr/>
                </a:tc>
              </a:tr>
              <a:tr h="353183">
                <a:tc>
                  <a:txBody>
                    <a:bodyPr/>
                    <a:lstStyle/>
                    <a:p>
                      <a:r>
                        <a:rPr lang="en-US" dirty="0" smtClean="0"/>
                        <a:t>9:00-9:30am</a:t>
                      </a:r>
                      <a:endParaRPr lang="en-US" dirty="0"/>
                    </a:p>
                  </a:txBody>
                  <a:tcPr/>
                </a:tc>
                <a:tc>
                  <a:txBody>
                    <a:bodyPr/>
                    <a:lstStyle/>
                    <a:p>
                      <a:r>
                        <a:rPr lang="en-US" dirty="0" smtClean="0"/>
                        <a:t>Welcome</a:t>
                      </a:r>
                      <a:r>
                        <a:rPr lang="en-US" baseline="0" dirty="0" smtClean="0"/>
                        <a:t> Statement</a:t>
                      </a:r>
                      <a:endParaRPr lang="en-US" dirty="0"/>
                    </a:p>
                  </a:txBody>
                  <a:tcPr/>
                </a:tc>
                <a:tc>
                  <a:txBody>
                    <a:bodyPr/>
                    <a:lstStyle/>
                    <a:p>
                      <a:r>
                        <a:rPr lang="en-US" dirty="0" smtClean="0"/>
                        <a:t>Keith Ballinger</a:t>
                      </a:r>
                      <a:endParaRPr lang="en-US" dirty="0"/>
                    </a:p>
                  </a:txBody>
                  <a:tcPr/>
                </a:tc>
              </a:tr>
              <a:tr h="589505">
                <a:tc>
                  <a:txBody>
                    <a:bodyPr/>
                    <a:lstStyle/>
                    <a:p>
                      <a:r>
                        <a:rPr lang="en-US" dirty="0" smtClean="0"/>
                        <a:t>9:30-10:30am</a:t>
                      </a:r>
                      <a:endParaRPr lang="en-US" dirty="0"/>
                    </a:p>
                  </a:txBody>
                  <a:tcPr/>
                </a:tc>
                <a:tc>
                  <a:txBody>
                    <a:bodyPr/>
                    <a:lstStyle/>
                    <a:p>
                      <a:r>
                        <a:rPr lang="en-US" dirty="0" smtClean="0"/>
                        <a:t>Setup, Build, and Test</a:t>
                      </a:r>
                      <a:endParaRPr lang="en-US" dirty="0"/>
                    </a:p>
                  </a:txBody>
                  <a:tcPr/>
                </a:tc>
                <a:tc>
                  <a:txBody>
                    <a:bodyPr/>
                    <a:lstStyle/>
                    <a:p>
                      <a:r>
                        <a:rPr lang="en-US" dirty="0" smtClean="0"/>
                        <a:t>Nikhil </a:t>
                      </a:r>
                      <a:r>
                        <a:rPr lang="en-US" dirty="0" err="1" smtClean="0"/>
                        <a:t>Keeppanasseril</a:t>
                      </a:r>
                      <a:r>
                        <a:rPr lang="en-US" dirty="0" smtClean="0"/>
                        <a:t> and</a:t>
                      </a:r>
                      <a:r>
                        <a:rPr lang="en-US" baseline="0" dirty="0" smtClean="0"/>
                        <a:t> </a:t>
                      </a:r>
                    </a:p>
                    <a:p>
                      <a:r>
                        <a:rPr lang="en-US" dirty="0" err="1" smtClean="0"/>
                        <a:t>Sweekriti</a:t>
                      </a:r>
                      <a:r>
                        <a:rPr lang="en-US" baseline="0" dirty="0" smtClean="0"/>
                        <a:t> </a:t>
                      </a:r>
                      <a:r>
                        <a:rPr lang="en-US" baseline="0" dirty="0" err="1" smtClean="0"/>
                        <a:t>S</a:t>
                      </a:r>
                      <a:r>
                        <a:rPr lang="en-US" dirty="0" err="1" smtClean="0"/>
                        <a:t>atpathy</a:t>
                      </a:r>
                      <a:endParaRPr lang="en-US" dirty="0"/>
                    </a:p>
                  </a:txBody>
                  <a:tcPr/>
                </a:tc>
              </a:tr>
              <a:tr h="353183">
                <a:tc>
                  <a:txBody>
                    <a:bodyPr/>
                    <a:lstStyle/>
                    <a:p>
                      <a:r>
                        <a:rPr lang="en-US" dirty="0" smtClean="0"/>
                        <a:t>10:30-10:45am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BREAK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589505">
                <a:tc>
                  <a:txBody>
                    <a:bodyPr/>
                    <a:lstStyle/>
                    <a:p>
                      <a:r>
                        <a:rPr lang="en-US" dirty="0" smtClean="0"/>
                        <a:t>10:45-11:45am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Distribute, Push, Analytics, and Crash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Derek</a:t>
                      </a:r>
                      <a:r>
                        <a:rPr lang="en-US" baseline="0" dirty="0" smtClean="0"/>
                        <a:t> </a:t>
                      </a:r>
                      <a:r>
                        <a:rPr lang="en-US" baseline="0" dirty="0" err="1" smtClean="0"/>
                        <a:t>Loar</a:t>
                      </a:r>
                      <a:r>
                        <a:rPr lang="en-US" baseline="0" dirty="0" smtClean="0"/>
                        <a:t>, Trevor Moore, and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Dimah</a:t>
                      </a:r>
                      <a:r>
                        <a:rPr lang="en-US" baseline="0" dirty="0" smtClean="0"/>
                        <a:t> </a:t>
                      </a:r>
                      <a:r>
                        <a:rPr lang="en-US" baseline="0" dirty="0" err="1" smtClean="0"/>
                        <a:t>Zaidalkilani</a:t>
                      </a:r>
                      <a:endParaRPr lang="en-US" dirty="0" smtClean="0"/>
                    </a:p>
                  </a:txBody>
                  <a:tcPr/>
                </a:tc>
              </a:tr>
              <a:tr h="353183">
                <a:tc>
                  <a:txBody>
                    <a:bodyPr/>
                    <a:lstStyle/>
                    <a:p>
                      <a:r>
                        <a:rPr lang="en-US" dirty="0" smtClean="0"/>
                        <a:t>11:45-12:45pm</a:t>
                      </a:r>
                      <a:endParaRPr lang="en-US" dirty="0"/>
                    </a:p>
                  </a:txBody>
                  <a:tcPr/>
                </a:tc>
                <a:tc>
                  <a:txBody>
                    <a:bodyPr/>
                    <a:lstStyle/>
                    <a:p>
                      <a:r>
                        <a:rPr lang="en-US" dirty="0" smtClean="0"/>
                        <a:t>Working Lunch</a:t>
                      </a:r>
                      <a:endParaRPr lang="en-US" dirty="0"/>
                    </a:p>
                  </a:txBody>
                  <a:tcPr/>
                </a:tc>
                <a:tc>
                  <a:txBody>
                    <a:bodyPr/>
                    <a:lstStyle/>
                    <a:p>
                      <a:r>
                        <a:rPr lang="en-US" dirty="0" smtClean="0"/>
                        <a:t>Chris </a:t>
                      </a:r>
                      <a:r>
                        <a:rPr lang="en-US" dirty="0" err="1" smtClean="0"/>
                        <a:t>Reichard</a:t>
                      </a:r>
                      <a:endParaRPr lang="en-US" dirty="0"/>
                    </a:p>
                  </a:txBody>
                  <a:tcPr/>
                </a:tc>
              </a:tr>
              <a:tr h="3531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12:45-1:30pm</a:t>
                      </a:r>
                    </a:p>
                  </a:txBody>
                  <a:tcPr/>
                </a:tc>
                <a:tc>
                  <a:txBody>
                    <a:bodyPr/>
                    <a:lstStyle/>
                    <a:p>
                      <a:r>
                        <a:rPr lang="en-US" dirty="0" smtClean="0"/>
                        <a:t>Machine</a:t>
                      </a:r>
                      <a:r>
                        <a:rPr lang="en-US" baseline="0" dirty="0" smtClean="0"/>
                        <a:t> Learning</a:t>
                      </a:r>
                      <a:endParaRPr lang="en-US" dirty="0"/>
                    </a:p>
                  </a:txBody>
                  <a:tcPr/>
                </a:tc>
                <a:tc>
                  <a:txBody>
                    <a:bodyPr/>
                    <a:lstStyle/>
                    <a:p>
                      <a:r>
                        <a:rPr lang="en-US" dirty="0" smtClean="0"/>
                        <a:t>Anuj Bhatia</a:t>
                      </a:r>
                      <a:endParaRPr lang="en-US" dirty="0"/>
                    </a:p>
                  </a:txBody>
                  <a:tcPr/>
                </a:tc>
              </a:tr>
              <a:tr h="420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1:30-2:15pm</a:t>
                      </a:r>
                    </a:p>
                  </a:txBody>
                  <a:tcPr/>
                </a:tc>
                <a:tc>
                  <a:txBody>
                    <a:bodyPr/>
                    <a:lstStyle/>
                    <a:p>
                      <a:r>
                        <a:rPr lang="en-US" sz="1800" b="0" i="0" kern="1200" dirty="0" smtClean="0">
                          <a:solidFill>
                            <a:schemeClr val="dk1"/>
                          </a:solidFill>
                          <a:effectLst/>
                          <a:latin typeface="+mn-lt"/>
                          <a:ea typeface="+mn-ea"/>
                          <a:cs typeface="+mn-cs"/>
                        </a:rPr>
                        <a:t>Cognitive Services </a:t>
                      </a:r>
                    </a:p>
                  </a:txBody>
                  <a:tcPr/>
                </a:tc>
                <a:tc>
                  <a:txBody>
                    <a:bodyPr/>
                    <a:lstStyle/>
                    <a:p>
                      <a:r>
                        <a:rPr lang="en-US" sz="1800" b="0" i="0" kern="1200" dirty="0" smtClean="0">
                          <a:solidFill>
                            <a:schemeClr val="dk1"/>
                          </a:solidFill>
                          <a:effectLst/>
                          <a:latin typeface="+mn-lt"/>
                          <a:ea typeface="+mn-ea"/>
                          <a:cs typeface="+mn-cs"/>
                        </a:rPr>
                        <a:t>Michael</a:t>
                      </a:r>
                      <a:r>
                        <a:rPr lang="en-US" sz="1800" b="0" i="0" kern="1200" baseline="0" dirty="0" smtClean="0">
                          <a:solidFill>
                            <a:schemeClr val="dk1"/>
                          </a:solidFill>
                          <a:effectLst/>
                          <a:latin typeface="+mn-lt"/>
                          <a:ea typeface="+mn-ea"/>
                          <a:cs typeface="+mn-cs"/>
                        </a:rPr>
                        <a:t> Watson</a:t>
                      </a:r>
                      <a:endParaRPr lang="en-US" sz="1800" b="0" i="0" kern="1200" dirty="0" smtClean="0">
                        <a:solidFill>
                          <a:schemeClr val="dk1"/>
                        </a:solidFill>
                        <a:effectLst/>
                        <a:latin typeface="+mn-lt"/>
                        <a:ea typeface="+mn-ea"/>
                        <a:cs typeface="+mn-cs"/>
                      </a:endParaRPr>
                    </a:p>
                  </a:txBody>
                  <a:tcPr/>
                </a:tc>
              </a:tr>
              <a:tr h="3531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2:15-2:30pm</a:t>
                      </a:r>
                    </a:p>
                  </a:txBody>
                  <a:tcPr/>
                </a:tc>
                <a:tc>
                  <a:txBody>
                    <a:bodyPr/>
                    <a:lstStyle/>
                    <a:p>
                      <a:r>
                        <a:rPr lang="en-US" sz="1800" b="0" i="0" kern="1200" dirty="0" smtClean="0">
                          <a:solidFill>
                            <a:schemeClr val="dk1"/>
                          </a:solidFill>
                          <a:effectLst/>
                          <a:latin typeface="+mn-lt"/>
                          <a:ea typeface="+mn-ea"/>
                          <a:cs typeface="+mn-cs"/>
                        </a:rPr>
                        <a:t>BREAK</a:t>
                      </a:r>
                    </a:p>
                  </a:txBody>
                  <a:tcPr/>
                </a:tc>
                <a:tc>
                  <a:txBody>
                    <a:bodyPr/>
                    <a:lstStyle/>
                    <a:p>
                      <a:endParaRPr lang="en-US" sz="1800" b="0" i="0" kern="1200" dirty="0" smtClean="0">
                        <a:solidFill>
                          <a:schemeClr val="dk1"/>
                        </a:solidFill>
                        <a:effectLst/>
                        <a:latin typeface="+mn-lt"/>
                        <a:ea typeface="+mn-ea"/>
                        <a:cs typeface="+mn-cs"/>
                      </a:endParaRPr>
                    </a:p>
                  </a:txBody>
                  <a:tcPr/>
                </a:tc>
              </a:tr>
              <a:tr h="4083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2:30-4:00pm</a:t>
                      </a:r>
                    </a:p>
                  </a:txBody>
                  <a:tcPr/>
                </a:tc>
                <a:tc>
                  <a:txBody>
                    <a:bodyPr/>
                    <a:lstStyle/>
                    <a:p>
                      <a:r>
                        <a:rPr lang="en-US" sz="1800" b="0" i="0" kern="1200" dirty="0" smtClean="0">
                          <a:solidFill>
                            <a:schemeClr val="dk1"/>
                          </a:solidFill>
                          <a:effectLst/>
                          <a:latin typeface="+mn-lt"/>
                          <a:ea typeface="+mn-ea"/>
                          <a:cs typeface="+mn-cs"/>
                        </a:rPr>
                        <a:t>Hands-On with Sentiment App</a:t>
                      </a:r>
                    </a:p>
                  </a:txBody>
                  <a:tcPr/>
                </a:tc>
                <a:tc>
                  <a:txBody>
                    <a:bodyPr/>
                    <a:lstStyle/>
                    <a:p>
                      <a:r>
                        <a:rPr lang="en-US" sz="1800" b="0" i="0" kern="1200" dirty="0" smtClean="0">
                          <a:solidFill>
                            <a:schemeClr val="dk1"/>
                          </a:solidFill>
                          <a:effectLst/>
                          <a:latin typeface="+mn-lt"/>
                          <a:ea typeface="+mn-ea"/>
                          <a:cs typeface="+mn-cs"/>
                        </a:rPr>
                        <a:t>Mahdi </a:t>
                      </a:r>
                      <a:r>
                        <a:rPr lang="en-US" sz="1800" b="0" i="0" kern="1200" dirty="0" err="1" smtClean="0">
                          <a:solidFill>
                            <a:schemeClr val="dk1"/>
                          </a:solidFill>
                          <a:effectLst/>
                          <a:latin typeface="+mn-lt"/>
                          <a:ea typeface="+mn-ea"/>
                          <a:cs typeface="+mn-cs"/>
                        </a:rPr>
                        <a:t>Alirezaie</a:t>
                      </a:r>
                      <a:endParaRPr lang="en-US" sz="1800" b="0" i="0" kern="1200" dirty="0" smtClean="0">
                        <a:solidFill>
                          <a:schemeClr val="dk1"/>
                        </a:solidFill>
                        <a:effectLst/>
                        <a:latin typeface="+mn-lt"/>
                        <a:ea typeface="+mn-ea"/>
                        <a:cs typeface="+mn-cs"/>
                      </a:endParaRPr>
                    </a:p>
                  </a:txBody>
                  <a:tcPr/>
                </a:tc>
              </a:tr>
              <a:tr h="3531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4:00-5:00pm</a:t>
                      </a:r>
                    </a:p>
                  </a:txBody>
                  <a:tcPr/>
                </a:tc>
                <a:tc>
                  <a:txBody>
                    <a:bodyPr/>
                    <a:lstStyle/>
                    <a:p>
                      <a:r>
                        <a:rPr lang="en-US" sz="1800" b="0" i="0" kern="1200" dirty="0" smtClean="0">
                          <a:solidFill>
                            <a:schemeClr val="dk1"/>
                          </a:solidFill>
                          <a:effectLst/>
                          <a:latin typeface="+mn-lt"/>
                          <a:ea typeface="+mn-ea"/>
                          <a:cs typeface="+mn-cs"/>
                        </a:rPr>
                        <a:t>Closing</a:t>
                      </a:r>
                      <a:r>
                        <a:rPr lang="en-US" sz="1800" b="0" i="0" kern="1200" baseline="0" dirty="0" smtClean="0">
                          <a:solidFill>
                            <a:schemeClr val="dk1"/>
                          </a:solidFill>
                          <a:effectLst/>
                          <a:latin typeface="+mn-lt"/>
                          <a:ea typeface="+mn-ea"/>
                          <a:cs typeface="+mn-cs"/>
                        </a:rPr>
                        <a:t> Statement | </a:t>
                      </a:r>
                      <a:r>
                        <a:rPr lang="en-US" sz="1800" b="0" i="0" kern="1200" dirty="0" smtClean="0">
                          <a:solidFill>
                            <a:schemeClr val="dk1"/>
                          </a:solidFill>
                          <a:effectLst/>
                          <a:latin typeface="+mn-lt"/>
                          <a:ea typeface="+mn-ea"/>
                          <a:cs typeface="+mn-cs"/>
                        </a:rPr>
                        <a:t>Gifts</a:t>
                      </a:r>
                    </a:p>
                  </a:txBody>
                  <a:tcPr/>
                </a:tc>
                <a:tc>
                  <a:txBody>
                    <a:bodyPr/>
                    <a:lstStyle/>
                    <a:p>
                      <a:r>
                        <a:rPr lang="en-US" sz="1800" b="0" i="0" kern="1200" dirty="0" smtClean="0">
                          <a:solidFill>
                            <a:schemeClr val="dk1"/>
                          </a:solidFill>
                          <a:effectLst/>
                          <a:latin typeface="+mn-lt"/>
                          <a:ea typeface="+mn-ea"/>
                          <a:cs typeface="+mn-cs"/>
                        </a:rPr>
                        <a:t>June Cho and </a:t>
                      </a:r>
                      <a:r>
                        <a:rPr lang="en-US" sz="1800" b="0" i="0" kern="1200" dirty="0" err="1" smtClean="0">
                          <a:solidFill>
                            <a:schemeClr val="dk1"/>
                          </a:solidFill>
                          <a:effectLst/>
                          <a:latin typeface="+mn-lt"/>
                          <a:ea typeface="+mn-ea"/>
                          <a:cs typeface="+mn-cs"/>
                        </a:rPr>
                        <a:t>ArcTouch</a:t>
                      </a:r>
                      <a:endParaRPr lang="en-US" sz="1800" b="0" i="0" kern="1200" dirty="0"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5233786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a:solidFill>
                  <a:schemeClr val="bg1"/>
                </a:solidFill>
              </a:rPr>
              <a:t>Nikhil Keeppanasseril</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106378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93F2-DE4C-4DD7-964A-AE93C6F0FBD6}"/>
              </a:ext>
            </a:extLst>
          </p:cNvPr>
          <p:cNvSpPr>
            <a:spLocks noGrp="1"/>
          </p:cNvSpPr>
          <p:nvPr>
            <p:ph type="ctrTitle"/>
          </p:nvPr>
        </p:nvSpPr>
        <p:spPr>
          <a:xfrm>
            <a:off x="753373" y="408316"/>
            <a:ext cx="7550989" cy="1002552"/>
          </a:xfrm>
        </p:spPr>
        <p:txBody>
          <a:bodyPr>
            <a:normAutofit/>
          </a:bodyPr>
          <a:lstStyle/>
          <a:p>
            <a:pPr algn="l"/>
            <a:r>
              <a:rPr lang="en-US" sz="4400" dirty="0"/>
              <a:t>Getting Started</a:t>
            </a:r>
          </a:p>
        </p:txBody>
      </p:sp>
      <p:sp>
        <p:nvSpPr>
          <p:cNvPr id="3" name="Subtitle 2">
            <a:extLst>
              <a:ext uri="{FF2B5EF4-FFF2-40B4-BE49-F238E27FC236}">
                <a16:creationId xmlns:a16="http://schemas.microsoft.com/office/drawing/2014/main" xmlns="" id="{E8BE59D4-4752-49B8-B2AA-442EB01AE79B}"/>
              </a:ext>
            </a:extLst>
          </p:cNvPr>
          <p:cNvSpPr>
            <a:spLocks noGrp="1"/>
          </p:cNvSpPr>
          <p:nvPr>
            <p:ph type="subTitle" idx="1"/>
          </p:nvPr>
        </p:nvSpPr>
        <p:spPr>
          <a:xfrm>
            <a:off x="569343" y="1721479"/>
            <a:ext cx="10190671" cy="3126566"/>
          </a:xfrm>
        </p:spPr>
        <p:txBody>
          <a:bodyPr/>
          <a:lstStyle/>
          <a:p>
            <a:pPr marL="457200" indent="-457200" algn="l">
              <a:buAutoNum type="arabicPeriod"/>
            </a:pPr>
            <a:r>
              <a:rPr lang="en-US" dirty="0"/>
              <a:t>Log in to </a:t>
            </a:r>
            <a:r>
              <a:rPr lang="en-US" dirty="0">
                <a:hlinkClick r:id="rId3"/>
              </a:rPr>
              <a:t>https://www.visualstudio.com/vs/mobile-center/</a:t>
            </a:r>
            <a:endParaRPr lang="en-US" dirty="0"/>
          </a:p>
          <a:p>
            <a:pPr marL="457200" indent="-457200" algn="l">
              <a:buAutoNum type="arabicPeriod"/>
            </a:pPr>
            <a:r>
              <a:rPr lang="en-US" dirty="0"/>
              <a:t>Connect directly with </a:t>
            </a:r>
            <a:r>
              <a:rPr lang="en-US" dirty="0" err="1"/>
              <a:t>Github</a:t>
            </a:r>
            <a:r>
              <a:rPr lang="en-US" dirty="0"/>
              <a:t>, your Microsoft login or new sign-up</a:t>
            </a:r>
          </a:p>
          <a:p>
            <a:pPr marL="457200" indent="-457200" algn="l">
              <a:buAutoNum type="arabicPeriod"/>
            </a:pPr>
            <a:r>
              <a:rPr lang="en-US" dirty="0"/>
              <a:t>Add new App </a:t>
            </a:r>
            <a:r>
              <a:rPr lang="en-US" dirty="0">
                <a:sym typeface="Wingdings" panose="05000000000000000000" pitchFamily="2" charset="2"/>
              </a:rPr>
              <a:t> choose OS/platform </a:t>
            </a:r>
          </a:p>
          <a:p>
            <a:pPr marL="457200" indent="-457200" algn="l">
              <a:buAutoNum type="arabicPeriod"/>
            </a:pPr>
            <a:r>
              <a:rPr lang="en-US" u="sng" dirty="0">
                <a:sym typeface="Wingdings" panose="05000000000000000000" pitchFamily="2" charset="2"/>
              </a:rPr>
              <a:t>Build:</a:t>
            </a:r>
          </a:p>
          <a:p>
            <a:pPr marL="1371600" lvl="2" indent="-457200" algn="l">
              <a:buAutoNum type="arabicPeriod"/>
            </a:pPr>
            <a:r>
              <a:rPr lang="en-US" dirty="0"/>
              <a:t>Select a service</a:t>
            </a:r>
          </a:p>
          <a:p>
            <a:pPr marL="1371600" lvl="2" indent="-457200" algn="l">
              <a:buAutoNum type="arabicPeriod"/>
            </a:pPr>
            <a:r>
              <a:rPr lang="en-US" dirty="0"/>
              <a:t>Select Branch</a:t>
            </a:r>
          </a:p>
          <a:p>
            <a:pPr marL="1371600" lvl="2" indent="-457200" algn="l">
              <a:buAutoNum type="arabicPeriod"/>
            </a:pPr>
            <a:r>
              <a:rPr lang="en-US" dirty="0"/>
              <a:t>Configure and build</a:t>
            </a:r>
          </a:p>
          <a:p>
            <a:pPr marL="1371600" lvl="2"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p:txBody>
      </p:sp>
    </p:spTree>
    <p:extLst>
      <p:ext uri="{BB962C8B-B14F-4D97-AF65-F5344CB8AC3E}">
        <p14:creationId xmlns:p14="http://schemas.microsoft.com/office/powerpoint/2010/main" val="3748455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3922663" y="3538499"/>
            <a:ext cx="4346682" cy="525004"/>
          </a:xfrm>
          <a:prstGeom prst="rect">
            <a:avLst/>
          </a:prstGeom>
        </p:spPr>
        <p:txBody>
          <a:bodyPr wrap="none">
            <a:spAutoFit/>
          </a:bodyPr>
          <a:lstStyle/>
          <a:p>
            <a:pPr algn="ctr" defTabSz="914102" fontAlgn="base">
              <a:lnSpc>
                <a:spcPct val="90000"/>
              </a:lnSpc>
              <a:spcBef>
                <a:spcPct val="0"/>
              </a:spcBef>
              <a:spcAft>
                <a:spcPct val="0"/>
              </a:spcAft>
            </a:pPr>
            <a:r>
              <a:rPr lang="en-US" sz="3137" kern="0">
                <a:gradFill>
                  <a:gsLst>
                    <a:gs pos="0">
                      <a:srgbClr val="FFFFFF"/>
                    </a:gs>
                    <a:gs pos="100000">
                      <a:srgbClr val="FFFFFF"/>
                    </a:gs>
                  </a:gsLst>
                  <a:lin ang="5400000" scaled="0"/>
                </a:gradFill>
                <a:latin typeface="Segoe UI Light"/>
                <a:ea typeface="Segoe UI" pitchFamily="34" charset="0"/>
                <a:cs typeface="Segoe UI" pitchFamily="34" charset="0"/>
              </a:rPr>
              <a:t>Code Awesome Features</a:t>
            </a: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4" y="418562"/>
            <a:ext cx="2995806"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Tree>
    <p:extLst>
      <p:ext uri="{BB962C8B-B14F-4D97-AF65-F5344CB8AC3E}">
        <p14:creationId xmlns:p14="http://schemas.microsoft.com/office/powerpoint/2010/main" val="891567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Build-on-push</a:t>
            </a:r>
          </a:p>
          <a:p>
            <a:pPr algn="ctr"/>
            <a:r>
              <a:rPr lang="en-US" sz="1568">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Build securely in the cloud</a:t>
            </a:r>
          </a:p>
          <a:p>
            <a:pPr algn="ctr"/>
            <a:r>
              <a:rPr lang="en-US" sz="1568">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chemeClr val="accent4"/>
                </a:solidFill>
                <a:latin typeface="Segoe UI Semibold" charset="0"/>
                <a:ea typeface="Segoe UI Semibold" charset="0"/>
                <a:cs typeface="Segoe UI Semibold" charset="0"/>
              </a:rPr>
              <a:t>Work with existing tools</a:t>
            </a:r>
          </a:p>
          <a:p>
            <a:pPr algn="ctr"/>
            <a:r>
              <a:rPr lang="en-US" sz="1568">
                <a:latin typeface="Segoe UI" charset="0"/>
                <a:ea typeface="Segoe UI" charset="0"/>
                <a:cs typeface="Segoe UI" charset="0"/>
              </a:rPr>
              <a:t>Connect existing repositories in GitHub, </a:t>
            </a:r>
            <a:r>
              <a:rPr lang="en-US" sz="1568" err="1">
                <a:latin typeface="Segoe UI" charset="0"/>
                <a:ea typeface="Segoe UI" charset="0"/>
                <a:cs typeface="Segoe UI" charset="0"/>
              </a:rPr>
              <a:t>Bitbucket</a:t>
            </a:r>
            <a:r>
              <a:rPr lang="en-US" sz="1568">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377642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Trevor Moore</a:t>
            </a:r>
            <a:r>
              <a:rPr lang="de-DE" sz="4000" dirty="0">
                <a:solidFill>
                  <a:schemeClr val="bg1"/>
                </a:solidFill>
              </a:rPr>
              <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187918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t>Quickly get apps in the hands of your beta testers on multiple device platforms</a:t>
            </a:r>
            <a:endParaRPr lang="en-US" sz="1568" dirty="0">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t>With categorized groups of users, send specific builds to specific groups and devices</a:t>
            </a:r>
            <a:endParaRPr lang="en-US" sz="1568" dirty="0">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t>Notify beta testers as soon as a new build is available, right inside the app</a:t>
            </a:r>
            <a:endParaRPr lang="en-US" sz="1568" dirty="0">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7688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1317" y="519952"/>
            <a:ext cx="11367247" cy="4308872"/>
          </a:xfrm>
          <a:prstGeom prst="rect">
            <a:avLst/>
          </a:prstGeom>
        </p:spPr>
        <p:txBody>
          <a:bodyPr wrap="square">
            <a:spAutoFit/>
          </a:bodyPr>
          <a:lstStyle/>
          <a:p>
            <a:r>
              <a:rPr lang="en-US" sz="4000" b="0" i="0" dirty="0" smtClean="0">
                <a:effectLst/>
              </a:rPr>
              <a:t>Getting Started</a:t>
            </a:r>
          </a:p>
          <a:p>
            <a:endParaRPr lang="en-US" b="0" i="0" dirty="0" smtClean="0">
              <a:effectLst/>
            </a:endParaRPr>
          </a:p>
          <a:p>
            <a:r>
              <a:rPr lang="en-US" b="0" i="0" dirty="0" smtClean="0">
                <a:effectLst/>
              </a:rPr>
              <a:t>Distributing with Mobile Center is easy, and only requires a few steps. No need for an SDK. Just the application binary.</a:t>
            </a:r>
          </a:p>
          <a:p>
            <a:endParaRPr lang="en-US" b="0" i="0" dirty="0" smtClean="0">
              <a:effectLst/>
            </a:endParaRPr>
          </a:p>
          <a:p>
            <a:pPr>
              <a:buFont typeface="+mj-lt"/>
              <a:buAutoNum type="arabicPeriod"/>
            </a:pPr>
            <a:r>
              <a:rPr lang="en-US" b="0" i="0" u="none" strike="noStrike" dirty="0" smtClean="0">
                <a:effectLst/>
              </a:rPr>
              <a:t> Add users</a:t>
            </a:r>
            <a:r>
              <a:rPr lang="en-US" b="0" i="0" dirty="0" smtClean="0">
                <a:effectLst/>
              </a:rPr>
              <a:t> to grant access to all releases.</a:t>
            </a:r>
          </a:p>
          <a:p>
            <a:pPr>
              <a:buFont typeface="+mj-lt"/>
              <a:buAutoNum type="arabicPeriod"/>
            </a:pPr>
            <a:endParaRPr lang="en-US" b="0" i="0" dirty="0" smtClean="0">
              <a:effectLst/>
            </a:endParaRPr>
          </a:p>
          <a:p>
            <a:pPr>
              <a:buFont typeface="+mj-lt"/>
              <a:buAutoNum type="arabicPeriod"/>
            </a:pPr>
            <a:r>
              <a:rPr lang="en-US" b="0" i="0" u="none" strike="noStrike" dirty="0" smtClean="0">
                <a:effectLst/>
              </a:rPr>
              <a:t> Create Distribution Groups</a:t>
            </a:r>
            <a:r>
              <a:rPr lang="en-US" b="0" i="0" dirty="0" smtClean="0">
                <a:effectLst/>
              </a:rPr>
              <a:t> to manage access.</a:t>
            </a:r>
          </a:p>
          <a:p>
            <a:pPr>
              <a:buFont typeface="+mj-lt"/>
              <a:buAutoNum type="arabicPeriod"/>
            </a:pPr>
            <a:endParaRPr lang="en-US" b="0" i="0" dirty="0" smtClean="0">
              <a:effectLst/>
            </a:endParaRPr>
          </a:p>
          <a:p>
            <a:pPr>
              <a:buFont typeface="+mj-lt"/>
              <a:buAutoNum type="arabicPeriod"/>
            </a:pPr>
            <a:r>
              <a:rPr lang="en-US" dirty="0"/>
              <a:t> </a:t>
            </a:r>
            <a:r>
              <a:rPr lang="en-US" b="0" i="0" u="none" strike="noStrike" dirty="0" smtClean="0">
                <a:effectLst/>
              </a:rPr>
              <a:t>Upload</a:t>
            </a:r>
            <a:r>
              <a:rPr lang="en-US" b="0" i="0" dirty="0" smtClean="0">
                <a:effectLst/>
              </a:rPr>
              <a:t> a new application release.</a:t>
            </a:r>
          </a:p>
          <a:p>
            <a:pPr marL="742950" lvl="1" indent="-285750">
              <a:buFont typeface="Arial" charset="0"/>
              <a:buChar char="•"/>
            </a:pPr>
            <a:r>
              <a:rPr lang="en-US" b="0" i="0" dirty="0" smtClean="0">
                <a:effectLst/>
              </a:rPr>
              <a:t>At the completion of the upload an email will be sent to all users of the app to notify them of the new release.</a:t>
            </a:r>
          </a:p>
          <a:p>
            <a:pPr marL="742950" lvl="1" indent="-285750">
              <a:buFont typeface="+mj-lt"/>
              <a:buAutoNum type="arabicPeriod"/>
            </a:pPr>
            <a:endParaRPr lang="en-US" b="0" i="0" dirty="0" smtClean="0">
              <a:effectLst/>
            </a:endParaRPr>
          </a:p>
          <a:p>
            <a:pPr>
              <a:buFont typeface="+mj-lt"/>
              <a:buAutoNum type="arabicPeriod"/>
            </a:pPr>
            <a:r>
              <a:rPr lang="en-US" b="0" i="0" u="none" strike="noStrike" dirty="0" smtClean="0">
                <a:effectLst/>
              </a:rPr>
              <a:t>Install</a:t>
            </a:r>
            <a:r>
              <a:rPr lang="en-US" b="0" i="0" dirty="0" smtClean="0">
                <a:effectLst/>
              </a:rPr>
              <a:t> the release onto your device by clicking on the link in the email.</a:t>
            </a:r>
          </a:p>
          <a:p>
            <a:pPr>
              <a:buFont typeface="+mj-lt"/>
              <a:buAutoNum type="arabicPeriod"/>
            </a:pPr>
            <a:endParaRPr lang="en-US" b="0" i="0" dirty="0" smtClean="0">
              <a:effectLst/>
            </a:endParaRPr>
          </a:p>
          <a:p>
            <a:pPr>
              <a:buFont typeface="+mj-lt"/>
              <a:buAutoNum type="arabicPeriod"/>
            </a:pPr>
            <a:r>
              <a:rPr lang="en-US" b="0" i="0" dirty="0" smtClean="0">
                <a:effectLst/>
              </a:rPr>
              <a:t>Enable </a:t>
            </a:r>
            <a:r>
              <a:rPr lang="en-US" b="0" i="0" u="none" strike="noStrike" dirty="0" smtClean="0">
                <a:effectLst/>
              </a:rPr>
              <a:t>In-App Updates</a:t>
            </a:r>
            <a:r>
              <a:rPr lang="en-US" b="0" i="0" dirty="0" smtClean="0">
                <a:effectLst/>
              </a:rPr>
              <a:t> to help your users stay always on the latest release.</a:t>
            </a:r>
            <a:endParaRPr lang="en-US" b="0" i="0" dirty="0">
              <a:effectLst/>
            </a:endParaRPr>
          </a:p>
        </p:txBody>
      </p:sp>
    </p:spTree>
    <p:extLst>
      <p:ext uri="{BB962C8B-B14F-4D97-AF65-F5344CB8AC3E}">
        <p14:creationId xmlns:p14="http://schemas.microsoft.com/office/powerpoint/2010/main" val="302724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a:solidFill>
                  <a:schemeClr val="bg1"/>
                </a:solidFill>
              </a:rPr>
              <a:t>Derek Loar</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125118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3" name="Graphic 2">
            <a:extLst>
              <a:ext uri="{FF2B5EF4-FFF2-40B4-BE49-F238E27FC236}">
                <a16:creationId xmlns:a16="http://schemas.microsoft.com/office/drawing/2014/main" xmlns="" id="{CB08E0C8-0006-441B-AF72-FD7049115D8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62932" y="3484041"/>
            <a:ext cx="846146" cy="846146"/>
          </a:xfrm>
          <a:prstGeom prst="rect">
            <a:avLst/>
          </a:prstGeom>
        </p:spPr>
      </p:pic>
      <p:sp>
        <p:nvSpPr>
          <p:cNvPr id="4" name="TextBox 3">
            <a:extLst>
              <a:ext uri="{FF2B5EF4-FFF2-40B4-BE49-F238E27FC236}">
                <a16:creationId xmlns:a16="http://schemas.microsoft.com/office/drawing/2014/main" xmlns="" id="{C65748DF-2628-4812-A359-E5362E2A180B}"/>
              </a:ext>
            </a:extLst>
          </p:cNvPr>
          <p:cNvSpPr txBox="1"/>
          <p:nvPr/>
        </p:nvSpPr>
        <p:spPr>
          <a:xfrm>
            <a:off x="1849471" y="4447435"/>
            <a:ext cx="1528175" cy="646331"/>
          </a:xfrm>
          <a:prstGeom prst="rect">
            <a:avLst/>
          </a:prstGeom>
          <a:noFill/>
        </p:spPr>
        <p:txBody>
          <a:bodyPr wrap="none" rtlCol="0">
            <a:spAutoFit/>
          </a:bodyPr>
          <a:lstStyle/>
          <a:p>
            <a:pPr algn="ctr"/>
            <a:r>
              <a:rPr lang="en-US" dirty="0">
                <a:solidFill>
                  <a:prstClr val="black"/>
                </a:solidFill>
              </a:rPr>
              <a:t>Visual Studio</a:t>
            </a:r>
          </a:p>
          <a:p>
            <a:pPr algn="ctr"/>
            <a:r>
              <a:rPr lang="en-US" dirty="0">
                <a:solidFill>
                  <a:prstClr val="black"/>
                </a:solidFill>
              </a:rPr>
              <a:t>Mobile Center</a:t>
            </a:r>
          </a:p>
        </p:txBody>
      </p:sp>
      <p:sp>
        <p:nvSpPr>
          <p:cNvPr id="5" name="TextBox 4">
            <a:extLst>
              <a:ext uri="{FF2B5EF4-FFF2-40B4-BE49-F238E27FC236}">
                <a16:creationId xmlns:a16="http://schemas.microsoft.com/office/drawing/2014/main" xmlns="" id="{57FBE7A3-E45F-4AE6-A5C6-2A8E5BF810DA}"/>
              </a:ext>
            </a:extLst>
          </p:cNvPr>
          <p:cNvSpPr txBox="1"/>
          <p:nvPr/>
        </p:nvSpPr>
        <p:spPr>
          <a:xfrm>
            <a:off x="4704179" y="4272100"/>
            <a:ext cx="1163652" cy="584775"/>
          </a:xfrm>
          <a:prstGeom prst="rect">
            <a:avLst/>
          </a:prstGeom>
          <a:noFill/>
        </p:spPr>
        <p:txBody>
          <a:bodyPr wrap="none" rtlCol="0">
            <a:spAutoFit/>
          </a:bodyPr>
          <a:lstStyle/>
          <a:p>
            <a:pPr algn="ctr"/>
            <a:r>
              <a:rPr lang="en-US" sz="1600" dirty="0">
                <a:solidFill>
                  <a:srgbClr val="0070C0"/>
                </a:solidFill>
              </a:rPr>
              <a:t>Notification</a:t>
            </a:r>
          </a:p>
          <a:p>
            <a:pPr algn="ctr"/>
            <a:r>
              <a:rPr lang="en-US" sz="1600" dirty="0">
                <a:solidFill>
                  <a:srgbClr val="0070C0"/>
                </a:solidFill>
              </a:rPr>
              <a:t>Hubs</a:t>
            </a:r>
          </a:p>
        </p:txBody>
      </p:sp>
      <p:pic>
        <p:nvPicPr>
          <p:cNvPr id="14" name="Picture 13" descr="A close up of a logo&#10;&#10;Description generated with high confidence">
            <a:extLst>
              <a:ext uri="{FF2B5EF4-FFF2-40B4-BE49-F238E27FC236}">
                <a16:creationId xmlns:a16="http://schemas.microsoft.com/office/drawing/2014/main" xmlns="" id="{E68ECE1C-0E2F-4CEA-A8E3-7E3CAE205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664" y="1793512"/>
            <a:ext cx="1444395" cy="1444395"/>
          </a:xfrm>
          <a:prstGeom prst="rect">
            <a:avLst/>
          </a:prstGeom>
        </p:spPr>
      </p:pic>
      <p:sp>
        <p:nvSpPr>
          <p:cNvPr id="15" name="TextBox 14">
            <a:extLst>
              <a:ext uri="{FF2B5EF4-FFF2-40B4-BE49-F238E27FC236}">
                <a16:creationId xmlns:a16="http://schemas.microsoft.com/office/drawing/2014/main" xmlns="" id="{1D8772F6-709D-4B17-8D33-85C788DA42FC}"/>
              </a:ext>
            </a:extLst>
          </p:cNvPr>
          <p:cNvSpPr txBox="1"/>
          <p:nvPr/>
        </p:nvSpPr>
        <p:spPr>
          <a:xfrm>
            <a:off x="7117305" y="2945520"/>
            <a:ext cx="2297297" cy="584775"/>
          </a:xfrm>
          <a:prstGeom prst="rect">
            <a:avLst/>
          </a:prstGeom>
          <a:noFill/>
        </p:spPr>
        <p:txBody>
          <a:bodyPr wrap="none" rtlCol="0">
            <a:spAutoFit/>
          </a:bodyPr>
          <a:lstStyle/>
          <a:p>
            <a:pPr algn="ctr"/>
            <a:r>
              <a:rPr lang="en-US" sz="1600" dirty="0">
                <a:solidFill>
                  <a:prstClr val="black"/>
                </a:solidFill>
              </a:rPr>
              <a:t>Push notification services</a:t>
            </a:r>
          </a:p>
          <a:p>
            <a:pPr algn="ctr"/>
            <a:r>
              <a:rPr lang="en-US" sz="1600" dirty="0">
                <a:solidFill>
                  <a:prstClr val="black"/>
                </a:solidFill>
              </a:rPr>
              <a:t>(Apple and Google)</a:t>
            </a:r>
          </a:p>
        </p:txBody>
      </p:sp>
      <p:pic>
        <p:nvPicPr>
          <p:cNvPr id="19" name="pasted-image.tiff" descr="pasted-image.tiff">
            <a:extLst>
              <a:ext uri="{FF2B5EF4-FFF2-40B4-BE49-F238E27FC236}">
                <a16:creationId xmlns:a16="http://schemas.microsoft.com/office/drawing/2014/main" xmlns="" id="{A4EC2205-3CA2-4E21-8DEE-D718AB6135D1}"/>
              </a:ext>
            </a:extLst>
          </p:cNvPr>
          <p:cNvPicPr>
            <a:picLocks noChangeAspect="1"/>
          </p:cNvPicPr>
          <p:nvPr/>
        </p:nvPicPr>
        <p:blipFill>
          <a:blip r:embed="rId6">
            <a:extLst/>
          </a:blip>
          <a:stretch>
            <a:fillRect/>
          </a:stretch>
        </p:blipFill>
        <p:spPr>
          <a:xfrm>
            <a:off x="8163269" y="4872681"/>
            <a:ext cx="2403033" cy="1092288"/>
          </a:xfrm>
          <a:prstGeom prst="rect">
            <a:avLst/>
          </a:prstGeom>
          <a:ln w="12700">
            <a:miter lim="400000"/>
          </a:ln>
        </p:spPr>
      </p:pic>
      <p:pic>
        <p:nvPicPr>
          <p:cNvPr id="20" name="Picture 19">
            <a:extLst>
              <a:ext uri="{FF2B5EF4-FFF2-40B4-BE49-F238E27FC236}">
                <a16:creationId xmlns:a16="http://schemas.microsoft.com/office/drawing/2014/main" xmlns="" id="{3B514104-34B8-416C-AE2D-FDD526F8C8F3}"/>
              </a:ext>
            </a:extLst>
          </p:cNvPr>
          <p:cNvPicPr>
            <a:picLocks noChangeAspect="1"/>
          </p:cNvPicPr>
          <p:nvPr/>
        </p:nvPicPr>
        <p:blipFill>
          <a:blip r:embed="rId7"/>
          <a:stretch>
            <a:fillRect/>
          </a:stretch>
        </p:blipFill>
        <p:spPr>
          <a:xfrm>
            <a:off x="1605923" y="2818110"/>
            <a:ext cx="1832238" cy="1659113"/>
          </a:xfrm>
          <a:prstGeom prst="rect">
            <a:avLst/>
          </a:prstGeom>
        </p:spPr>
      </p:pic>
      <p:sp>
        <p:nvSpPr>
          <p:cNvPr id="23" name="Arrow: Left 22">
            <a:extLst>
              <a:ext uri="{FF2B5EF4-FFF2-40B4-BE49-F238E27FC236}">
                <a16:creationId xmlns:a16="http://schemas.microsoft.com/office/drawing/2014/main" xmlns="" id="{7DFD1392-E364-4EE2-B534-12FCBCDAA7F2}"/>
              </a:ext>
            </a:extLst>
          </p:cNvPr>
          <p:cNvSpPr/>
          <p:nvPr/>
        </p:nvSpPr>
        <p:spPr>
          <a:xfrm rot="1791683">
            <a:off x="6137859" y="4625654"/>
            <a:ext cx="1762088" cy="51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tokens</a:t>
            </a:r>
          </a:p>
        </p:txBody>
      </p:sp>
      <p:sp>
        <p:nvSpPr>
          <p:cNvPr id="17" name="Arrow: Right 16">
            <a:extLst>
              <a:ext uri="{FF2B5EF4-FFF2-40B4-BE49-F238E27FC236}">
                <a16:creationId xmlns:a16="http://schemas.microsoft.com/office/drawing/2014/main" xmlns="" id="{C1705CFE-2D96-4254-BD8A-2DA6DBA43CF3}"/>
              </a:ext>
            </a:extLst>
          </p:cNvPr>
          <p:cNvSpPr/>
          <p:nvPr/>
        </p:nvSpPr>
        <p:spPr>
          <a:xfrm>
            <a:off x="3623934" y="3550122"/>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4" name="Arrow: Right 23">
            <a:extLst>
              <a:ext uri="{FF2B5EF4-FFF2-40B4-BE49-F238E27FC236}">
                <a16:creationId xmlns:a16="http://schemas.microsoft.com/office/drawing/2014/main" xmlns="" id="{351D2F77-D10B-4EC3-8080-BDA722CAD8A7}"/>
              </a:ext>
            </a:extLst>
          </p:cNvPr>
          <p:cNvSpPr/>
          <p:nvPr/>
        </p:nvSpPr>
        <p:spPr>
          <a:xfrm rot="20148660">
            <a:off x="6019204" y="3042541"/>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5" name="Arrow: Right 24">
            <a:extLst>
              <a:ext uri="{FF2B5EF4-FFF2-40B4-BE49-F238E27FC236}">
                <a16:creationId xmlns:a16="http://schemas.microsoft.com/office/drawing/2014/main" xmlns="" id="{45412984-3AC2-4584-BB1C-05134FD66C33}"/>
              </a:ext>
            </a:extLst>
          </p:cNvPr>
          <p:cNvSpPr/>
          <p:nvPr/>
        </p:nvSpPr>
        <p:spPr>
          <a:xfrm rot="3712913">
            <a:off x="8496338" y="3899873"/>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Tree>
    <p:extLst>
      <p:ext uri="{BB962C8B-B14F-4D97-AF65-F5344CB8AC3E}">
        <p14:creationId xmlns:p14="http://schemas.microsoft.com/office/powerpoint/2010/main" val="1372903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setup</a:t>
            </a:r>
          </a:p>
          <a:p>
            <a:pPr algn="ctr"/>
            <a:r>
              <a:rPr lang="en-US" sz="1568" dirty="0">
                <a:solidFill>
                  <a:prstClr val="black"/>
                </a:solidFill>
              </a:rPr>
              <a:t>Just a few lines of code in your app. No need to specify format for iOS, Android and Windows.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118127"/>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to specific audiences</a:t>
            </a:r>
          </a:p>
          <a:p>
            <a:pPr algn="ctr"/>
            <a:r>
              <a:rPr lang="en-US" sz="1568" dirty="0">
                <a:solidFill>
                  <a:prstClr val="black"/>
                </a:solidFill>
              </a:rPr>
              <a:t>Target push notifications to specific users or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send</a:t>
            </a:r>
          </a:p>
          <a:p>
            <a:pPr algn="ctr"/>
            <a:r>
              <a:rPr lang="en-US" sz="1568" dirty="0">
                <a:solidFill>
                  <a:prstClr val="black"/>
                </a:solidFill>
              </a:rPr>
              <a:t>Three easy steps: Compose, Target, and Review.</a:t>
            </a:r>
          </a:p>
          <a:p>
            <a:pPr algn="ctr"/>
            <a:r>
              <a:rPr lang="en-US" sz="1568" dirty="0">
                <a:solidFill>
                  <a:prstClr val="black"/>
                </a:solidFill>
              </a:rPr>
              <a:t>No need for technical skills!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pic>
        <p:nvPicPr>
          <p:cNvPr id="9" name="Picture 8">
            <a:extLst>
              <a:ext uri="{FF2B5EF4-FFF2-40B4-BE49-F238E27FC236}">
                <a16:creationId xmlns:a16="http://schemas.microsoft.com/office/drawing/2014/main" xmlns="" id="{EA5F142B-A00D-451F-8A67-5C49286633A2}"/>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46000"/>
                    </a14:imgEffect>
                  </a14:imgLayer>
                </a14:imgProps>
              </a:ext>
              <a:ext uri="{28A0092B-C50C-407E-A947-70E740481C1C}">
                <a14:useLocalDpi xmlns:a14="http://schemas.microsoft.com/office/drawing/2010/main" val="0"/>
              </a:ext>
            </a:extLst>
          </a:blip>
          <a:stretch>
            <a:fillRect/>
          </a:stretch>
        </p:blipFill>
        <p:spPr>
          <a:xfrm>
            <a:off x="2179046" y="2245048"/>
            <a:ext cx="1837943" cy="1176171"/>
          </a:xfrm>
          <a:prstGeom prst="rect">
            <a:avLst/>
          </a:prstGeom>
        </p:spPr>
      </p:pic>
    </p:spTree>
    <p:extLst>
      <p:ext uri="{BB962C8B-B14F-4D97-AF65-F5344CB8AC3E}">
        <p14:creationId xmlns:p14="http://schemas.microsoft.com/office/powerpoint/2010/main" val="241309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4705" dirty="0"/>
              <a:t>Visual Studio </a:t>
            </a:r>
            <a:r>
              <a:rPr lang="de-DE" sz="4705"/>
              <a:t>Mobile Center</a:t>
            </a:r>
            <a:br>
              <a:rPr lang="de-DE" sz="4705"/>
            </a:b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a:lnSpc>
                  <a:spcPct val="90000"/>
                </a:lnSpc>
                <a:spcAft>
                  <a:spcPts val="588"/>
                </a:spcAft>
                <a:defRPr/>
              </a:pPr>
              <a:endParaRPr lang="en-US" sz="4117" kern="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grpSp>
      <p:sp>
        <p:nvSpPr>
          <p:cNvPr id="26" name="Text Placeholder 2"/>
          <p:cNvSpPr>
            <a:spLocks noGrp="1"/>
          </p:cNvSpPr>
          <p:nvPr>
            <p:ph type="body" sz="quarter" idx="12"/>
          </p:nvPr>
        </p:nvSpPr>
        <p:spPr>
          <a:xfrm>
            <a:off x="543147" y="3878511"/>
            <a:ext cx="5552854" cy="1792072"/>
          </a:xfrm>
        </p:spPr>
        <p:txBody>
          <a:bodyPr/>
          <a:lstStyle/>
          <a:p>
            <a:r>
              <a:rPr lang="en-US" dirty="0" smtClean="0"/>
              <a:t>Sweeky Satpathy</a:t>
            </a:r>
          </a:p>
          <a:p>
            <a:r>
              <a:rPr lang="en-US" dirty="0" err="1" smtClean="0"/>
              <a:t>MobCAT</a:t>
            </a:r>
            <a:r>
              <a:rPr lang="en-US" smtClean="0"/>
              <a:t> Ninja</a:t>
            </a:r>
            <a:endParaRPr lang="en-US" dirty="0" smtClean="0"/>
          </a:p>
        </p:txBody>
      </p:sp>
    </p:spTree>
    <p:extLst>
      <p:ext uri="{BB962C8B-B14F-4D97-AF65-F5344CB8AC3E}">
        <p14:creationId xmlns:p14="http://schemas.microsoft.com/office/powerpoint/2010/main" val="40705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370100"/>
          </a:xfrm>
        </p:spPr>
        <p:txBody>
          <a:bodyPr/>
          <a:lstStyle/>
          <a:p>
            <a:r>
              <a:rPr lang="en-US" dirty="0" smtClean="0"/>
              <a:t>Verify App Integrity</a:t>
            </a:r>
          </a:p>
          <a:p>
            <a:pPr lvl="1"/>
            <a:r>
              <a:rPr lang="en-US" dirty="0" smtClean="0"/>
              <a:t>UI loads as expected on different sized screen</a:t>
            </a:r>
          </a:p>
          <a:p>
            <a:pPr lvl="1"/>
            <a:r>
              <a:rPr lang="en-US" dirty="0" smtClean="0"/>
              <a:t>App performs as expected on different CPUs</a:t>
            </a:r>
          </a:p>
          <a:p>
            <a:endParaRPr lang="en-US" dirty="0" smtClean="0"/>
          </a:p>
          <a:p>
            <a:r>
              <a:rPr lang="en-US" dirty="0" smtClean="0"/>
              <a:t>Accessible UI</a:t>
            </a:r>
          </a:p>
          <a:p>
            <a:pPr lvl="1"/>
            <a:r>
              <a:rPr lang="en-US" dirty="0" smtClean="0"/>
              <a:t>Features work as per User Flows</a:t>
            </a:r>
          </a:p>
          <a:p>
            <a:pPr lvl="1"/>
            <a:r>
              <a:rPr lang="en-US" dirty="0" smtClean="0"/>
              <a:t>Useable Functionality</a:t>
            </a:r>
          </a:p>
          <a:p>
            <a:endParaRPr lang="en-US" dirty="0"/>
          </a:p>
          <a:p>
            <a:r>
              <a:rPr lang="en-US" dirty="0" smtClean="0"/>
              <a:t>Testing as part of CI</a:t>
            </a:r>
          </a:p>
          <a:p>
            <a:pPr lvl="1"/>
            <a:r>
              <a:rPr lang="en-US" dirty="0" smtClean="0"/>
              <a:t>Reliable Development Cycle</a:t>
            </a:r>
            <a:endParaRPr lang="en-US" dirty="0"/>
          </a:p>
        </p:txBody>
      </p:sp>
      <p:sp>
        <p:nvSpPr>
          <p:cNvPr id="3" name="Title 2"/>
          <p:cNvSpPr>
            <a:spLocks noGrp="1"/>
          </p:cNvSpPr>
          <p:nvPr>
            <p:ph type="title"/>
          </p:nvPr>
        </p:nvSpPr>
        <p:spPr/>
        <p:txBody>
          <a:bodyPr/>
          <a:lstStyle/>
          <a:p>
            <a:r>
              <a:rPr lang="en-US" dirty="0" smtClean="0"/>
              <a:t>Importance of Testing </a:t>
            </a:r>
            <a:endParaRPr lang="en-US" dirty="0"/>
          </a:p>
        </p:txBody>
      </p:sp>
    </p:spTree>
    <p:extLst>
      <p:ext uri="{BB962C8B-B14F-4D97-AF65-F5344CB8AC3E}">
        <p14:creationId xmlns:p14="http://schemas.microsoft.com/office/powerpoint/2010/main" val="3385321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 Center: Test</a:t>
            </a:r>
          </a:p>
        </p:txBody>
      </p:sp>
      <p:sp>
        <p:nvSpPr>
          <p:cNvPr id="4" name="Rectangle 3"/>
          <p:cNvSpPr/>
          <p:nvPr/>
        </p:nvSpPr>
        <p:spPr>
          <a:xfrm>
            <a:off x="3169076" y="3709519"/>
            <a:ext cx="2896229"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high quality apps</a:t>
            </a:r>
            <a:r>
              <a:rPr lang="en-US" sz="1765">
                <a:solidFill>
                  <a:srgbClr val="7F7F7F"/>
                </a:solidFill>
                <a:ea typeface="Segoe UI" charset="0"/>
                <a:cs typeface="Segoe UI" charset="0"/>
              </a:rPr>
              <a:t/>
            </a:r>
            <a:br>
              <a:rPr lang="en-US" sz="1765">
                <a:solidFill>
                  <a:srgbClr val="7F7F7F"/>
                </a:solidFill>
                <a:ea typeface="Segoe UI" charset="0"/>
                <a:cs typeface="Segoe UI" charset="0"/>
              </a:rPr>
            </a:br>
            <a:r>
              <a:rPr lang="en-US" sz="1568">
                <a:solidFill>
                  <a:srgbClr val="505050"/>
                </a:solidFill>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Release faster</a:t>
            </a:r>
          </a:p>
          <a:p>
            <a:pPr algn="ctr" defTabSz="914367"/>
            <a:r>
              <a:rPr lang="en-US" sz="1568">
                <a:solidFill>
                  <a:srgbClr val="505050"/>
                </a:solidFill>
                <a:ea typeface="Segoe UI" charset="0"/>
                <a:cs typeface="Segoe UI" charset="0"/>
              </a:rPr>
              <a:t>Shrink release times significantly and push new apps out faster</a:t>
            </a:r>
          </a:p>
        </p:txBody>
      </p:sp>
      <p:sp>
        <p:nvSpPr>
          <p:cNvPr id="7" name="Shape 278"/>
          <p:cNvSpPr txBox="1"/>
          <p:nvPr/>
        </p:nvSpPr>
        <p:spPr>
          <a:xfrm>
            <a:off x="9153058" y="3646613"/>
            <a:ext cx="2622705" cy="1560317"/>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Create new features</a:t>
            </a:r>
            <a:r>
              <a:rPr lang="en-US" sz="1765">
                <a:solidFill>
                  <a:srgbClr val="0078D7"/>
                </a:solidFill>
                <a:ea typeface="Segoe UI" charset="0"/>
                <a:cs typeface="Segoe UI" charset="0"/>
              </a:rPr>
              <a:t/>
            </a:r>
            <a:br>
              <a:rPr lang="en-US" sz="1765">
                <a:solidFill>
                  <a:srgbClr val="0078D7"/>
                </a:solidFill>
                <a:ea typeface="Segoe UI" charset="0"/>
                <a:cs typeface="Segoe UI" charset="0"/>
              </a:rPr>
            </a:br>
            <a:r>
              <a:rPr lang="en-US" sz="1765">
                <a:solidFill>
                  <a:srgbClr val="7F7F7F"/>
                </a:solidFill>
                <a:ea typeface="Segoe UI" charset="0"/>
                <a:cs typeface="Segoe UI" charset="0"/>
              </a:rPr>
              <a:t> </a:t>
            </a:r>
            <a:r>
              <a:rPr lang="en-US" sz="1568">
                <a:solidFill>
                  <a:srgbClr val="505050"/>
                </a:solidFill>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767" y="2243209"/>
            <a:ext cx="1183174" cy="1183174"/>
          </a:xfrm>
          <a:prstGeom prst="rect">
            <a:avLst/>
          </a:prstGeom>
        </p:spPr>
      </p:pic>
      <p:sp>
        <p:nvSpPr>
          <p:cNvPr id="9" name="Shape 278"/>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Engage a broad audience</a:t>
            </a:r>
          </a:p>
          <a:p>
            <a:pPr algn="ctr" defTabSz="914367"/>
            <a:r>
              <a:rPr lang="en-US" sz="1568">
                <a:solidFill>
                  <a:srgbClr val="505050"/>
                </a:solidFill>
                <a:ea typeface="Segoe UI" charset="0"/>
                <a:cs typeface="Segoe UI" charset="0"/>
              </a:rPr>
              <a:t>Test on a broad range of devices to make sure apps work on </a:t>
            </a:r>
            <a:r>
              <a:rPr lang="en-US" sz="1568" i="1">
                <a:solidFill>
                  <a:srgbClr val="505050"/>
                </a:solidFill>
                <a:ea typeface="Segoe UI" charset="0"/>
                <a:cs typeface="Segoe UI" charset="0"/>
              </a:rPr>
              <a:t>your</a:t>
            </a:r>
            <a:r>
              <a:rPr lang="en-US" sz="1568">
                <a:solidFill>
                  <a:srgbClr val="505050"/>
                </a:solidFill>
                <a:ea typeface="Segoe UI" charset="0"/>
                <a:cs typeface="Segoe UI" charset="0"/>
              </a:rPr>
              <a:t> users’ devices</a:t>
            </a:r>
          </a:p>
          <a:p>
            <a:pPr algn="ctr" defTabSz="914367"/>
            <a:endParaRPr lang="en-US" sz="1765">
              <a:solidFill>
                <a:srgbClr val="505050"/>
              </a:solidFill>
              <a:ea typeface="Segoe UI" charset="0"/>
              <a:cs typeface="Segoe UI"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862" y="2287240"/>
            <a:ext cx="1163096" cy="1115188"/>
          </a:xfrm>
          <a:prstGeom prst="rect">
            <a:avLst/>
          </a:prstGeom>
        </p:spPr>
      </p:pic>
      <p:grpSp>
        <p:nvGrpSpPr>
          <p:cNvPr id="19" name="Group 18"/>
          <p:cNvGrpSpPr/>
          <p:nvPr/>
        </p:nvGrpSpPr>
        <p:grpSpPr>
          <a:xfrm>
            <a:off x="3477048" y="2648216"/>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254288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4541188" y="5002218"/>
            <a:ext cx="1771418" cy="88833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4313" kern="0">
                <a:gradFill>
                  <a:gsLst>
                    <a:gs pos="2917">
                      <a:srgbClr val="FFFFFF"/>
                    </a:gs>
                    <a:gs pos="30000">
                      <a:srgbClr val="FFFFFF"/>
                    </a:gs>
                  </a:gsLst>
                  <a:lin ang="5400000" scaled="0"/>
                </a:gradFill>
              </a:rPr>
              <a:t>☕️</a:t>
            </a:r>
          </a:p>
        </p:txBody>
      </p:sp>
      <p:sp>
        <p:nvSpPr>
          <p:cNvPr id="20" name="TextBox 19"/>
          <p:cNvSpPr txBox="1"/>
          <p:nvPr/>
        </p:nvSpPr>
        <p:spPr>
          <a:xfrm>
            <a:off x="-1408" y="5123683"/>
            <a:ext cx="5376701"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a:solidFill>
                  <a:srgbClr val="F3472F"/>
                </a:solidFill>
              </a:rPr>
              <a:t>The most important part of your day. </a:t>
            </a:r>
          </a:p>
        </p:txBody>
      </p:sp>
    </p:spTree>
    <p:extLst>
      <p:ext uri="{BB962C8B-B14F-4D97-AF65-F5344CB8AC3E}">
        <p14:creationId xmlns:p14="http://schemas.microsoft.com/office/powerpoint/2010/main" val="17665193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117279"/>
          </a:xfrm>
        </p:spPr>
        <p:txBody>
          <a:bodyPr/>
          <a:lstStyle/>
          <a:p>
            <a:r>
              <a:rPr lang="en-US" sz="3529" dirty="0" err="1"/>
              <a:t>Xamarin.UITest</a:t>
            </a:r>
            <a:endParaRPr lang="en-US" sz="3529" dirty="0"/>
          </a:p>
          <a:p>
            <a:pPr lvl="1"/>
            <a:r>
              <a:rPr lang="en-US" sz="1961" dirty="0"/>
              <a:t>Tests written in C#</a:t>
            </a:r>
          </a:p>
          <a:p>
            <a:pPr lvl="1"/>
            <a:r>
              <a:rPr lang="en-US" sz="1961" dirty="0"/>
              <a:t>Supports Xamarin apps, Native (Android, iOS) Apps, React Native Apps, Hybrid Apps</a:t>
            </a:r>
          </a:p>
          <a:p>
            <a:r>
              <a:rPr lang="en-US" sz="3529" dirty="0" err="1"/>
              <a:t>XCUITest</a:t>
            </a:r>
            <a:endParaRPr lang="en-US" sz="3529" dirty="0"/>
          </a:p>
          <a:p>
            <a:pPr lvl="1"/>
            <a:r>
              <a:rPr lang="en-US" sz="1961" dirty="0"/>
              <a:t>Tests written in Swift</a:t>
            </a:r>
          </a:p>
          <a:p>
            <a:pPr lvl="1"/>
            <a:r>
              <a:rPr lang="en-US" sz="1961" dirty="0"/>
              <a:t>Supports native iOS apps</a:t>
            </a:r>
          </a:p>
          <a:p>
            <a:r>
              <a:rPr lang="en-US" sz="3529" dirty="0"/>
              <a:t>Espresso</a:t>
            </a:r>
          </a:p>
          <a:p>
            <a:pPr lvl="1"/>
            <a:r>
              <a:rPr lang="en-US" sz="1961" dirty="0"/>
              <a:t>Tests written in Java</a:t>
            </a:r>
          </a:p>
          <a:p>
            <a:pPr lvl="1"/>
            <a:r>
              <a:rPr lang="en-US" sz="1961" dirty="0"/>
              <a:t>Supports native Android apps</a:t>
            </a:r>
          </a:p>
          <a:p>
            <a:r>
              <a:rPr lang="en-US" sz="3529" dirty="0" err="1"/>
              <a:t>Appium</a:t>
            </a:r>
            <a:endParaRPr lang="en-US" sz="3529" dirty="0"/>
          </a:p>
          <a:p>
            <a:pPr lvl="1"/>
            <a:r>
              <a:rPr lang="en-US" sz="1961" dirty="0"/>
              <a:t>Tests written in Java</a:t>
            </a:r>
          </a:p>
          <a:p>
            <a:pPr lvl="1"/>
            <a:r>
              <a:rPr lang="en-US" sz="1961" dirty="0"/>
              <a:t>Supports native (Android and iOS) apps , Xamarin Apps, React Native Apps, Hybrid Apps</a:t>
            </a:r>
          </a:p>
        </p:txBody>
      </p:sp>
      <p:sp>
        <p:nvSpPr>
          <p:cNvPr id="3" name="Title 2"/>
          <p:cNvSpPr>
            <a:spLocks noGrp="1"/>
          </p:cNvSpPr>
          <p:nvPr>
            <p:ph type="title"/>
          </p:nvPr>
        </p:nvSpPr>
        <p:spPr/>
        <p:txBody>
          <a:bodyPr/>
          <a:lstStyle/>
          <a:p>
            <a:r>
              <a:rPr lang="en-US" dirty="0" smtClean="0"/>
              <a:t>Supported Testing Platforms</a:t>
            </a:r>
            <a:endParaRPr lang="en-US" dirty="0"/>
          </a:p>
        </p:txBody>
      </p:sp>
    </p:spTree>
    <p:extLst>
      <p:ext uri="{BB962C8B-B14F-4D97-AF65-F5344CB8AC3E}">
        <p14:creationId xmlns:p14="http://schemas.microsoft.com/office/powerpoint/2010/main" val="14939030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06658" y="2681743"/>
            <a:ext cx="227305"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408" y="5123683"/>
            <a:ext cx="1990388"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a:solidFill>
                  <a:srgbClr val="F3472F"/>
                </a:solidFill>
              </a:rPr>
              <a:t>hacker news</a:t>
            </a:r>
          </a:p>
        </p:txBody>
      </p:sp>
    </p:spTree>
    <p:extLst>
      <p:ext uri="{BB962C8B-B14F-4D97-AF65-F5344CB8AC3E}">
        <p14:creationId xmlns:p14="http://schemas.microsoft.com/office/powerpoint/2010/main" val="27203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06658" y="2681743"/>
            <a:ext cx="1527999"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408" y="5123683"/>
            <a:ext cx="1990388"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a:solidFill>
                  <a:srgbClr val="F3472F"/>
                </a:solidFill>
              </a:rPr>
              <a:t>hacker news</a:t>
            </a:r>
          </a:p>
        </p:txBody>
      </p:sp>
    </p:spTree>
    <p:extLst>
      <p:ext uri="{BB962C8B-B14F-4D97-AF65-F5344CB8AC3E}">
        <p14:creationId xmlns:p14="http://schemas.microsoft.com/office/powerpoint/2010/main" val="1061116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408" y="5123683"/>
            <a:ext cx="1990388"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a:solidFill>
                  <a:srgbClr val="F3472F"/>
                </a:solidFill>
              </a:rPr>
              <a:t>hacker news</a:t>
            </a:r>
          </a:p>
        </p:txBody>
      </p:sp>
      <p:sp>
        <p:nvSpPr>
          <p:cNvPr id="8" name="Rectangle 7"/>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5386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681743"/>
            <a:ext cx="12192000" cy="22385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588581" y="2681746"/>
            <a:ext cx="381926" cy="223850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 Brace 9"/>
          <p:cNvSpPr/>
          <p:nvPr/>
        </p:nvSpPr>
        <p:spPr>
          <a:xfrm rot="5400000">
            <a:off x="5515137" y="-4050454"/>
            <a:ext cx="1172672" cy="11884860"/>
          </a:xfrm>
          <a:prstGeom prst="leftBrace">
            <a:avLst>
              <a:gd name="adj1" fmla="val 56435"/>
              <a:gd name="adj2" fmla="val 50318"/>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1" name="TextBox 10"/>
          <p:cNvSpPr txBox="1"/>
          <p:nvPr/>
        </p:nvSpPr>
        <p:spPr>
          <a:xfrm>
            <a:off x="4526612" y="418562"/>
            <a:ext cx="2995805" cy="887000"/>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4313" kern="0">
                <a:solidFill>
                  <a:srgbClr val="262D32"/>
                </a:solidFill>
                <a:latin typeface="Segoe UI Light"/>
              </a:rPr>
              <a:t>Typical Day</a:t>
            </a:r>
          </a:p>
        </p:txBody>
      </p:sp>
      <p:sp>
        <p:nvSpPr>
          <p:cNvPr id="12" name="Rectangle 11"/>
          <p:cNvSpPr/>
          <p:nvPr/>
        </p:nvSpPr>
        <p:spPr bwMode="auto">
          <a:xfrm>
            <a:off x="-1408" y="2681743"/>
            <a:ext cx="130128" cy="2238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658" y="2681743"/>
            <a:ext cx="381926" cy="223850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263780" y="5123683"/>
            <a:ext cx="1031527"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a:solidFill>
                  <a:srgbClr val="0178D7"/>
                </a:solidFill>
              </a:rPr>
              <a:t>build</a:t>
            </a:r>
          </a:p>
        </p:txBody>
      </p:sp>
    </p:spTree>
    <p:extLst>
      <p:ext uri="{BB962C8B-B14F-4D97-AF65-F5344CB8AC3E}">
        <p14:creationId xmlns:p14="http://schemas.microsoft.com/office/powerpoint/2010/main" val="12526220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Template (March 2016)">
  <a:themeElements>
    <a:clrScheme name="MC2">
      <a:dk1>
        <a:srgbClr val="262D32"/>
      </a:dk1>
      <a:lt1>
        <a:srgbClr val="FFFFFF"/>
      </a:lt1>
      <a:dk2>
        <a:srgbClr val="0178D7"/>
      </a:dk2>
      <a:lt2>
        <a:srgbClr val="F7F8F7"/>
      </a:lt2>
      <a:accent1>
        <a:srgbClr val="67297B"/>
      </a:accent1>
      <a:accent2>
        <a:srgbClr val="0078D7"/>
      </a:accent2>
      <a:accent3>
        <a:srgbClr val="FBD116"/>
      </a:accent3>
      <a:accent4>
        <a:srgbClr val="00B0F0"/>
      </a:accent4>
      <a:accent5>
        <a:srgbClr val="F3472F"/>
      </a:accent5>
      <a:accent6>
        <a:srgbClr val="EC008C"/>
      </a:accent6>
      <a:hlink>
        <a:srgbClr val="0178D7"/>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TotalTime>
  <Words>1898</Words>
  <Application>Microsoft Macintosh PowerPoint</Application>
  <PresentationFormat>Widescreen</PresentationFormat>
  <Paragraphs>341</Paragraphs>
  <Slides>50</Slides>
  <Notes>45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50</vt:i4>
      </vt:variant>
    </vt:vector>
  </HeadingPairs>
  <TitlesOfParts>
    <vt:vector size="67" baseType="lpstr">
      <vt:lpstr>Calibri</vt:lpstr>
      <vt:lpstr>Calibri Light</vt:lpstr>
      <vt:lpstr>Consolas</vt:lpstr>
      <vt:lpstr>Quattrocento Sans</vt:lpstr>
      <vt:lpstr>Segoe Pro Display</vt:lpstr>
      <vt:lpstr>Segoe Pro Display Light</vt:lpstr>
      <vt:lpstr>Segoe UI</vt:lpstr>
      <vt:lpstr>Segoe UI Light</vt:lpstr>
      <vt:lpstr>Segoe UI Semibold</vt:lpstr>
      <vt:lpstr>Segoe UI Semilight</vt:lpstr>
      <vt:lpstr>Wingdings</vt:lpstr>
      <vt:lpstr>Arial</vt:lpstr>
      <vt:lpstr>Office Theme</vt:lpstr>
      <vt:lpstr>Gartner Template Master</vt:lpstr>
      <vt:lpstr>1_Gartner Template Master</vt:lpstr>
      <vt:lpstr>Template (March 2016)</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 up today </vt:lpstr>
      <vt:lpstr>PowerPoint Presentation</vt:lpstr>
      <vt:lpstr>June Cho Enterprise Mobile App Dev App Innovation | Global Black Belt</vt:lpstr>
      <vt:lpstr>Agenda</vt:lpstr>
      <vt:lpstr>Nikhil Keeppanasseril App. Innovation Specialist Global Black Belt</vt:lpstr>
      <vt:lpstr>Getting Started</vt:lpstr>
      <vt:lpstr>Mobile Center: Build</vt:lpstr>
      <vt:lpstr>Trevor Moore App. Innovation Specialist Global Black Belt</vt:lpstr>
      <vt:lpstr>Mobile Center: Distribute</vt:lpstr>
      <vt:lpstr>PowerPoint Presentation</vt:lpstr>
      <vt:lpstr>Derek Loar App. Innovation Specialist Global Black Belt</vt:lpstr>
      <vt:lpstr>Mobile Center: Push Notifications</vt:lpstr>
      <vt:lpstr>Mobile Center: Push Notifications</vt:lpstr>
      <vt:lpstr>Visual Studio Mobile Center </vt:lpstr>
      <vt:lpstr>Importance of Testing </vt:lpstr>
      <vt:lpstr>Mobile Center: Test</vt:lpstr>
      <vt:lpstr>Supported Testing Platforms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Nikhil Keeppanasseril App. Innovation Specialist Global Black Belt</dc:title>
  <dc:creator>Nikhil Keeppanasseril</dc:creator>
  <cp:lastModifiedBy>June Cho</cp:lastModifiedBy>
  <cp:revision>23</cp:revision>
  <dcterms:created xsi:type="dcterms:W3CDTF">2017-10-19T23:13:26Z</dcterms:created>
  <dcterms:modified xsi:type="dcterms:W3CDTF">2017-11-01T01:08:49Z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nikeeppa@microsoft.com</vt:lpwstr>
  </property>
  <property fmtid="{D5CDD505-2E9C-101B-9397-08002B2CF9AE}" pid="6" name="MSIP_Label_f42aa342-8706-4288-bd11-ebb85995028c_SetDate">
    <vt:lpwstr>2017-10-19T16:20:00.4553894-07:00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